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58" r:id="rId3"/>
    <p:sldId id="259" r:id="rId4"/>
    <p:sldId id="275" r:id="rId5"/>
    <p:sldId id="260" r:id="rId6"/>
    <p:sldId id="261" r:id="rId7"/>
    <p:sldId id="257" r:id="rId8"/>
    <p:sldId id="263" r:id="rId9"/>
    <p:sldId id="262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906000" cy="6858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318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84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114" y="-114"/>
      </p:cViewPr>
      <p:guideLst>
        <p:guide orient="horz" pos="3156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2E1B672-6E2F-4FD2-8183-AF4F8254A1FB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8BCB363-7B5D-4368-AE89-E33BF4C1AD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097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48968" b="-3396"/>
          <a:stretch/>
        </p:blipFill>
        <p:spPr>
          <a:xfrm>
            <a:off x="1685598" y="222938"/>
            <a:ext cx="2695742" cy="17505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733" y="126087"/>
            <a:ext cx="1699267" cy="19442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009" y="1772816"/>
            <a:ext cx="4368486" cy="46136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62" y="40685"/>
            <a:ext cx="2574286" cy="17505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33469" y="5594735"/>
            <a:ext cx="1494926" cy="11969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639086">
            <a:off x="2409906" y="1114766"/>
            <a:ext cx="2742053" cy="3581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65" y="116632"/>
            <a:ext cx="105079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775426" y="116632"/>
            <a:ext cx="105544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879" y="33336"/>
            <a:ext cx="1092121" cy="1279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2870" y="5659070"/>
            <a:ext cx="2886321" cy="11989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tx2">
                <a:lumMod val="40000"/>
                <a:lumOff val="60000"/>
                <a:alpha val="34000"/>
              </a:schemeClr>
            </a:gs>
            <a:gs pos="9000">
              <a:srgbClr val="6DC2EE"/>
            </a:gs>
            <a:gs pos="2000">
              <a:srgbClr val="59BFEF"/>
            </a:gs>
            <a:gs pos="12000">
              <a:srgbClr val="7DC5EE"/>
            </a:gs>
            <a:gs pos="96000">
              <a:srgbClr val="BADCA3"/>
            </a:gs>
            <a:gs pos="88000">
              <a:srgbClr val="92D050"/>
            </a:gs>
            <a:gs pos="0">
              <a:srgbClr val="00B0F0"/>
            </a:gs>
            <a:gs pos="69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1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2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амка 9"/>
          <p:cNvSpPr/>
          <p:nvPr userDrawn="1"/>
        </p:nvSpPr>
        <p:spPr>
          <a:xfrm>
            <a:off x="0" y="0"/>
            <a:ext cx="9906000" cy="6858000"/>
          </a:xfrm>
          <a:prstGeom prst="frame">
            <a:avLst>
              <a:gd name="adj1" fmla="val 1038"/>
            </a:avLst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72" y="5805267"/>
            <a:ext cx="2795259" cy="10527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057" y="5649368"/>
            <a:ext cx="1185085" cy="11395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855" y="6202237"/>
            <a:ext cx="614767" cy="5830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16464" y="6769310"/>
            <a:ext cx="780087" cy="8869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750791" y="0"/>
            <a:ext cx="8420100" cy="250033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Экологический проект</a:t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«От прозрачной водицы </a:t>
            </a:r>
            <a:b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всё улыбками искрится!»</a:t>
            </a: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 </a:t>
            </a:r>
            <a:endParaRPr lang="ru-RU" sz="3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6579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170872 —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391" t="7523" r="32133" b="3455"/>
          <a:stretch>
            <a:fillRect/>
          </a:stretch>
        </p:blipFill>
        <p:spPr>
          <a:xfrm>
            <a:off x="1293011" y="571480"/>
            <a:ext cx="1558884" cy="2582648"/>
          </a:xfrm>
          <a:ln w="28575">
            <a:solidFill>
              <a:srgbClr val="00B050"/>
            </a:solidFill>
          </a:ln>
        </p:spPr>
      </p:pic>
      <p:pic>
        <p:nvPicPr>
          <p:cNvPr id="5" name="Рисунок 4" descr="P1170873.JPG"/>
          <p:cNvPicPr>
            <a:picLocks noChangeAspect="1"/>
          </p:cNvPicPr>
          <p:nvPr/>
        </p:nvPicPr>
        <p:blipFill>
          <a:blip r:embed="rId3" cstate="print"/>
          <a:srcRect l="17969" r="28906"/>
          <a:stretch>
            <a:fillRect/>
          </a:stretch>
        </p:blipFill>
        <p:spPr>
          <a:xfrm>
            <a:off x="3258561" y="571480"/>
            <a:ext cx="1762217" cy="262217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6" name="Рисунок 5" descr="P1170878 — копия.JPG"/>
          <p:cNvPicPr>
            <a:picLocks noChangeAspect="1"/>
          </p:cNvPicPr>
          <p:nvPr/>
        </p:nvPicPr>
        <p:blipFill>
          <a:blip r:embed="rId4" cstate="print"/>
          <a:srcRect r="19531"/>
          <a:stretch>
            <a:fillRect/>
          </a:stretch>
        </p:blipFill>
        <p:spPr>
          <a:xfrm>
            <a:off x="683013" y="3429000"/>
            <a:ext cx="2617891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1170880 —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61893" y="3500438"/>
            <a:ext cx="3072583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01049215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9666" y="500042"/>
            <a:ext cx="1747693" cy="271464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9" name="Рисунок 8" descr="a9979ba1adb644e0aab3aa66012306e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92993" y="500042"/>
            <a:ext cx="1747615" cy="271464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0" name="Рисунок 9" descr="P1170871 — копия.JPG"/>
          <p:cNvPicPr>
            <a:picLocks noChangeAspect="1"/>
          </p:cNvPicPr>
          <p:nvPr/>
        </p:nvPicPr>
        <p:blipFill>
          <a:blip r:embed="rId8" cstate="print"/>
          <a:srcRect l="3906" t="5208" r="26562"/>
          <a:stretch>
            <a:fillRect/>
          </a:stretch>
        </p:blipFill>
        <p:spPr>
          <a:xfrm>
            <a:off x="6782995" y="3500438"/>
            <a:ext cx="2518951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903" y="1"/>
            <a:ext cx="8915400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	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этап – основной( практический )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 в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образовательный  процесс  эффективных методов  и  форм по формированию  представлений о природном  объекте воде, её  свойствах, видах существования в окружающей среде, агрегатных состояниях.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работы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08551" y="2571744"/>
            <a:ext cx="2439993" cy="91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Дидактические, подвижные и сюжетно-ролевые игры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121882" y="3714752"/>
            <a:ext cx="2439993" cy="91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Музыкальные развлечения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08570" y="3643314"/>
            <a:ext cx="2439993" cy="91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НОД по познавательно-исследовательской деятельности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376329" y="4929198"/>
            <a:ext cx="2439993" cy="91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литературы, заучивание стихов,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293011" y="4857760"/>
            <a:ext cx="2439993" cy="91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 за явлениями неживой природы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800781" y="5643578"/>
            <a:ext cx="2439993" cy="91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Опытно-экспериментальная деятельность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225233" y="2500306"/>
            <a:ext cx="2439993" cy="91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Беседы, рассказывание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16200000" flipH="1">
            <a:off x="3418913" y="3966615"/>
            <a:ext cx="3000396" cy="6777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 flipV="1">
            <a:off x="3936336" y="2428868"/>
            <a:ext cx="609998" cy="28575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4689270" y="2903252"/>
            <a:ext cx="2357454" cy="1694439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2927053" y="3106584"/>
            <a:ext cx="2357454" cy="128777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0800000" flipV="1">
            <a:off x="2716340" y="2428868"/>
            <a:ext cx="1965550" cy="164307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5291888" y="2428868"/>
            <a:ext cx="677776" cy="28575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5156333" y="2428868"/>
            <a:ext cx="1897772" cy="164307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7458" y="285729"/>
            <a:ext cx="8915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 работы  в  процессе  реализации  проекта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развитие: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 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«Какую роль играет вода в жизни человека?» 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«Какую роль играет вода в жизни  животных, рыб и птиц?»;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«Что мы знаем о воде»;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 гостях у капельки».</a:t>
            </a:r>
          </a:p>
          <a:p>
            <a:pPr>
              <a:buNone/>
            </a:pP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P1170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6333" y="3143248"/>
            <a:ext cx="3614803" cy="2857520"/>
          </a:xfrm>
          <a:prstGeom prst="rect">
            <a:avLst/>
          </a:prstGeom>
        </p:spPr>
      </p:pic>
      <p:pic>
        <p:nvPicPr>
          <p:cNvPr id="5" name="Рисунок 4" descr="P1170696.JPG"/>
          <p:cNvPicPr>
            <a:picLocks noChangeAspect="1"/>
          </p:cNvPicPr>
          <p:nvPr/>
        </p:nvPicPr>
        <p:blipFill>
          <a:blip r:embed="rId3" cstate="print"/>
          <a:srcRect l="13171" t="26829" r="27344" b="14634"/>
          <a:stretch>
            <a:fillRect/>
          </a:stretch>
        </p:blipFill>
        <p:spPr>
          <a:xfrm>
            <a:off x="886346" y="3143248"/>
            <a:ext cx="3673376" cy="285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125" y="500043"/>
            <a:ext cx="8915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Опытно-экспериментальная деятельность: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  воды нет запаха и вкуса», </a:t>
            </a:r>
          </a:p>
          <a:p>
            <a:pPr lvl="1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«Вода  умеет впитываться», </a:t>
            </a:r>
          </a:p>
          <a:p>
            <a:pPr lvl="1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«Вода бывает холодная, теплая, горячая»,</a:t>
            </a:r>
          </a:p>
          <a:p>
            <a:pPr lvl="1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«Что растворяется в воде?», «Лёд – это вода», </a:t>
            </a:r>
          </a:p>
          <a:p>
            <a:pPr lvl="1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«Снег – это вода», </a:t>
            </a:r>
          </a:p>
          <a:p>
            <a:pPr lvl="1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«Иней – это вода»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«Цветные  льдинки»,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1170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9663" y="1214422"/>
            <a:ext cx="3072583" cy="2428892"/>
          </a:xfrm>
          <a:prstGeom prst="rect">
            <a:avLst/>
          </a:prstGeom>
        </p:spPr>
      </p:pic>
      <p:pic>
        <p:nvPicPr>
          <p:cNvPr id="5" name="Рисунок 4" descr="P11708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0788" y="3929066"/>
            <a:ext cx="3072583" cy="2428892"/>
          </a:xfrm>
          <a:prstGeom prst="rect">
            <a:avLst/>
          </a:prstGeom>
        </p:spPr>
      </p:pic>
      <p:pic>
        <p:nvPicPr>
          <p:cNvPr id="6" name="Рисунок 5" descr="P11705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0778" y="3929066"/>
            <a:ext cx="3072553" cy="2428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681" y="642919"/>
            <a:ext cx="8915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 за явлениями неживой природы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Наблюдения на прогулке за облаками, осенним небом, дождем, первым снегом, льдом, инеем, снегопадом.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11705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6345" y="2357429"/>
            <a:ext cx="3388879" cy="2678925"/>
          </a:xfrm>
          <a:prstGeom prst="rect">
            <a:avLst/>
          </a:prstGeom>
        </p:spPr>
      </p:pic>
      <p:pic>
        <p:nvPicPr>
          <p:cNvPr id="5" name="Рисунок 4" descr="P11708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998" y="2428868"/>
            <a:ext cx="3321101" cy="26253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681" y="500043"/>
            <a:ext cx="8915400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Социально –коммуникативное развитие: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Дидактические и сюжетно ролевые игры: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«Купание куклы», «Стирка  кукольного  белья», «Снежинка в гостях у ребят», «Где спряталась рыбка?»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1028" name="Picture 4" descr="C:\Users\Надежда\Desktop\karapuz_v_vannochke_2_ogonek_art_s-735_01.D2CFEC444133463EB4D132B2BC7C16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6329" y="2500306"/>
            <a:ext cx="2548739" cy="3214710"/>
          </a:xfrm>
          <a:prstGeom prst="rect">
            <a:avLst/>
          </a:prstGeom>
          <a:noFill/>
        </p:spPr>
      </p:pic>
      <p:pic>
        <p:nvPicPr>
          <p:cNvPr id="1029" name="Picture 5" descr="C:\Users\Надежда\Desktop\rybki-ranniy-vozrast2.jpg"/>
          <p:cNvPicPr>
            <a:picLocks noChangeAspect="1" noChangeArrowheads="1"/>
          </p:cNvPicPr>
          <p:nvPr/>
        </p:nvPicPr>
        <p:blipFill>
          <a:blip r:embed="rId3" cstate="print"/>
          <a:srcRect l="3143" t="2682" r="3106" b="12099"/>
          <a:stretch>
            <a:fillRect/>
          </a:stretch>
        </p:blipFill>
        <p:spPr bwMode="auto">
          <a:xfrm>
            <a:off x="886346" y="3000372"/>
            <a:ext cx="3456656" cy="23421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681" y="500043"/>
            <a:ext cx="8915400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Игры-забавы: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«Пускание  мыльных пузырей», «Мы  капитаны», «Уточки  плавают»; «Ловись, рыбка!»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P11701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9665" y="2214554"/>
            <a:ext cx="3343693" cy="2643206"/>
          </a:xfrm>
          <a:prstGeom prst="rect">
            <a:avLst/>
          </a:prstGeom>
        </p:spPr>
      </p:pic>
      <p:pic>
        <p:nvPicPr>
          <p:cNvPr id="6" name="Рисунок 5" descr="P11708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9678" y="2214555"/>
            <a:ext cx="3388879" cy="267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7458" y="500043"/>
            <a:ext cx="8915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Трудовая деятельность: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 за трудом воспитателя: мытье игрушек, стирка кукольного белья.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Наблюдение за трудом помощника воспитателя: как моет посуду, пол.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1170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9665" y="2500306"/>
            <a:ext cx="3524434" cy="2786082"/>
          </a:xfrm>
          <a:prstGeom prst="rect">
            <a:avLst/>
          </a:prstGeom>
        </p:spPr>
      </p:pic>
      <p:pic>
        <p:nvPicPr>
          <p:cNvPr id="6" name="Рисунок 5" descr="P1170892.JPG"/>
          <p:cNvPicPr>
            <a:picLocks noChangeAspect="1"/>
          </p:cNvPicPr>
          <p:nvPr/>
        </p:nvPicPr>
        <p:blipFill>
          <a:blip r:embed="rId3" cstate="print"/>
          <a:srcRect r="20587"/>
          <a:stretch>
            <a:fillRect/>
          </a:stretch>
        </p:blipFill>
        <p:spPr>
          <a:xfrm>
            <a:off x="1225233" y="2428868"/>
            <a:ext cx="2914436" cy="2901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7458" y="571481"/>
            <a:ext cx="89154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Речевое развитие: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Заучивание  и чтение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 воде («Водичка, водичка…»)  , показ театра на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фланелеграфе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избушка», чтение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А.Барто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«Девочка  чумазая», К.Чуковский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чтение стихов  о  воде.</a:t>
            </a:r>
          </a:p>
          <a:p>
            <a:pPr>
              <a:buNone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:\DCIM\117_PANA\P1170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1895" y="2357430"/>
            <a:ext cx="3863322" cy="30539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7458" y="428605"/>
            <a:ext cx="8915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развитие:</a:t>
            </a:r>
            <a:endParaRPr lang="ru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 водой ( водные  раскраски);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Рисование «На полянку , на лужок тихо  падает  снежок»;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Лепка «Мы  скатали  снежный  ком», «Снеговик»;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Музыкальные произведения для слушания: «Звуки природы» (темы: ручеёк,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волны, дождик).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на музыкальных инструментах (на металлофоне «Капельки звенят»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(громко-тихо).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11708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0787" y="3643314"/>
            <a:ext cx="2530363" cy="2000264"/>
          </a:xfrm>
          <a:prstGeom prst="rect">
            <a:avLst/>
          </a:prstGeom>
        </p:spPr>
      </p:pic>
      <p:pic>
        <p:nvPicPr>
          <p:cNvPr id="5" name="Рисунок 4" descr="P11708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6331" y="3571876"/>
            <a:ext cx="2530362" cy="2000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903" y="357166"/>
            <a:ext cx="8915400" cy="1143000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  <a:t>Муниципальное автономное дошкольное  образовательное учреждение</a:t>
            </a:r>
            <a:b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  <a:t>Муниципального образования город Ирбит "Детский сад №25",</a:t>
            </a:r>
            <a:b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  <a:t>623850, Свердловская область, г. Ирбит,  ул. Елизарьевых, </a:t>
            </a:r>
            <a:r>
              <a:rPr lang="ru-RU" sz="1200" dirty="0" err="1" smtClean="0">
                <a:solidFill>
                  <a:srgbClr val="002060"/>
                </a:solidFill>
                <a:latin typeface="Bookman Old Style" pitchFamily="18" charset="0"/>
              </a:rPr>
              <a:t>д</a:t>
            </a:r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  <a:t> .23 а</a:t>
            </a:r>
            <a:b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  <a:t>телефон:8(34355) 6-71-33, 6-34-60</a:t>
            </a:r>
            <a:b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  <a:t> </a:t>
            </a:r>
            <a:r>
              <a:rPr lang="ru-RU" sz="1200" dirty="0" smtClean="0">
                <a:solidFill>
                  <a:srgbClr val="002060"/>
                </a:solidFill>
              </a:rPr>
              <a:t/>
            </a:r>
            <a:br>
              <a:rPr lang="ru-RU" sz="1200" dirty="0" smtClean="0">
                <a:solidFill>
                  <a:srgbClr val="002060"/>
                </a:solidFill>
              </a:rPr>
            </a:b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69206" y="1928803"/>
            <a:ext cx="10844412" cy="4525963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2800" b="1" dirty="0" smtClean="0">
              <a:latin typeface="Bookman Old Style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Экологический проект на тему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«От прозрачной водицы всё улыбками искрится!»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(вторая группа раннего возраста)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Срок реализации: долгосрочный  (01.10.2017 г. – 01.03.2018 г.)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                                     Составители: Чернова Т. И., </a:t>
            </a:r>
            <a:r>
              <a:rPr lang="en-US" sz="1600" dirty="0" smtClean="0">
                <a:solidFill>
                  <a:srgbClr val="002060"/>
                </a:solidFill>
                <a:latin typeface="Bookman Old Style" pitchFamily="18" charset="0"/>
              </a:rPr>
              <a:t>I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 кв. категория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                                                        Серебренникова Н. Г., СЗД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2018 г.                                                                </a:t>
            </a:r>
            <a:r>
              <a:rPr lang="ru-RU" sz="1600" dirty="0" smtClean="0">
                <a:latin typeface="Bookman Old Style" pitchFamily="18" charset="0"/>
              </a:rPr>
              <a:t>                            </a:t>
            </a:r>
            <a:endParaRPr lang="ru-RU" sz="16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7876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681" y="500043"/>
            <a:ext cx="8915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Физическое развитие: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Подвижные  игры: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Солнышко и дождик, «Снежки», «Земля и вода», «Ходят  капельки по кругу», «Зонтики», «Я тучка, тучка, тучка…», «Тучка и капельки», «Рыбак и рыбки», пальчиковые игры - упражнения с водой.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11708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1899" y="2928935"/>
            <a:ext cx="2982213" cy="2357455"/>
          </a:xfrm>
          <a:prstGeom prst="rect">
            <a:avLst/>
          </a:prstGeom>
        </p:spPr>
      </p:pic>
      <p:pic>
        <p:nvPicPr>
          <p:cNvPr id="5" name="Рисунок 4" descr="P11706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1888" y="2928934"/>
            <a:ext cx="2982213" cy="23574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79681" y="571480"/>
            <a:ext cx="9015139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родителями: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Рекомендации по  наблюдению за водой в природе.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Показать детям в домашних условиях, где можно использовать воду.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растворяется в воде?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Рассказать о разных агрегатных  состояниях воды в природе( лед, снег, иней)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Уход за комнатными растениями и животными дома.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Изготовить дневники наблюдений за водой.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Оформление книжек – малышек «Кому нужна вода?»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Заучивание  стихотворений и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потешек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воде.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художественной литературы: «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Заюшкина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избушка»,стихи 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А.Барто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«Кораблик». «Девочка чумазая»,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К.Чуковский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Мойдодыр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000" b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подготовке к новогоднему празднику ( изготовление снежинок)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Консультации для родителей: «Осторожно, гололед!»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80220_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624409" y="3691837"/>
            <a:ext cx="3003397" cy="1906221"/>
          </a:xfrm>
        </p:spPr>
      </p:pic>
      <p:pic>
        <p:nvPicPr>
          <p:cNvPr id="5" name="Рисунок 4" descr="IMG_20180218_192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9666" y="571480"/>
            <a:ext cx="3825667" cy="2268156"/>
          </a:xfrm>
          <a:prstGeom prst="rect">
            <a:avLst/>
          </a:prstGeom>
        </p:spPr>
      </p:pic>
      <p:pic>
        <p:nvPicPr>
          <p:cNvPr id="6" name="Рисунок 5" descr="IMG_20180220_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5233" y="571481"/>
            <a:ext cx="3388879" cy="2386753"/>
          </a:xfrm>
          <a:prstGeom prst="rect">
            <a:avLst/>
          </a:prstGeom>
        </p:spPr>
      </p:pic>
      <p:pic>
        <p:nvPicPr>
          <p:cNvPr id="7" name="Рисунок 6" descr="87STy9620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3948" y="3214687"/>
            <a:ext cx="3331617" cy="285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903" y="714357"/>
            <a:ext cx="8915400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3 этап – заключительный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/>
              <a:t>		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завершению работы над проектом по теме «От прозрачной водицы всё улыбками искрится!»  дети  стали более любознательными, активными расширился их словарный запас, восприимчивость к явлениям и объектам окружающего мира, получили начальное представление о физических свойствах жидких и твердых тел.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Таким образом, систематическая, специально организованная работа по экспериментированию как средство познавательного развития детей раннего возраста  качественно изменило уровень знаний детей об окружающей действительности и явлениях природы.</a:t>
            </a:r>
          </a:p>
          <a:p>
            <a:pPr>
              <a:buFont typeface="Wingdings" pitchFamily="2" charset="2"/>
              <a:buChar char="Ø"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681" y="214291"/>
            <a:ext cx="8915400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4 этап - презентационный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 стенгазеты по итогам проекта : «Теперь мы знаем, что такое вода!»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Досуг «Праздник мыльных пузырей»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8752" y="1285860"/>
            <a:ext cx="3162954" cy="2500330"/>
          </a:xfrm>
          <a:prstGeom prst="rect">
            <a:avLst/>
          </a:prstGeom>
        </p:spPr>
      </p:pic>
      <p:pic>
        <p:nvPicPr>
          <p:cNvPr id="5" name="Рисунок 4" descr="0003-010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976" y="1357298"/>
            <a:ext cx="3215390" cy="2500330"/>
          </a:xfrm>
          <a:prstGeom prst="rect">
            <a:avLst/>
          </a:prstGeom>
        </p:spPr>
      </p:pic>
      <p:pic>
        <p:nvPicPr>
          <p:cNvPr id="6" name="Рисунок 5" descr="detsad-195489-1470852927.jpg"/>
          <p:cNvPicPr>
            <a:picLocks noChangeAspect="1"/>
          </p:cNvPicPr>
          <p:nvPr/>
        </p:nvPicPr>
        <p:blipFill>
          <a:blip r:embed="rId4"/>
          <a:srcRect t="17391" r="13333" b="9980"/>
          <a:stretch>
            <a:fillRect/>
          </a:stretch>
        </p:blipFill>
        <p:spPr>
          <a:xfrm>
            <a:off x="5024438" y="4286256"/>
            <a:ext cx="3117768" cy="2064384"/>
          </a:xfrm>
          <a:prstGeom prst="rect">
            <a:avLst/>
          </a:prstGeom>
        </p:spPr>
      </p:pic>
      <p:pic>
        <p:nvPicPr>
          <p:cNvPr id="7" name="Рисунок 6" descr="img_0665_1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3976" y="4286256"/>
            <a:ext cx="2914436" cy="2048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681" y="357167"/>
            <a:ext cx="8915400" cy="4525963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dirty="0" smtClean="0"/>
              <a:t>	</a:t>
            </a: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</a:p>
          <a:p>
            <a:pPr algn="ctr"/>
            <a:endParaRPr lang="ru-RU" sz="9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ОТ РОЖДЕНИЯ ДО ШКОЛЫ. Примерная общеобразовательная программа дошкольного образования (</a:t>
            </a:r>
            <a:r>
              <a:rPr lang="ru-RU" sz="8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пилотный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вариант) под ред. Н. Е. </a:t>
            </a:r>
            <a:r>
              <a:rPr lang="ru-RU" sz="8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Т. С. Комаровой, М. А. Васильевой. -  2 – е изд., </a:t>
            </a:r>
            <a:r>
              <a:rPr lang="ru-RU" sz="8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М.: МОЗАИКА – СИНТЕЗ, 2014. – 336 с.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С.Н.Николаева  "Воспитание  экологической  культуры  в дошкольном детстве" Москва,"Просвещение",2005 г.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 ресурсы.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 "Ребенок в детском саду" No3,2006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Подборка журналов «Дошкольное воспитание» за 2010 г., 2004 г., 2005 г.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Прокофьева А.Г. «100 развивающих игр для детей».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Сотникова. Самые маленькие в детском саду (Из опыта работы московских педагогов). М., ЛИНКА – ПРЕСС. 2005.- 136с.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Сотникова. Занятия с малышами в детском саду (Модель воспитания детей раннего возраста) – М., ЛИНКА- ПРЕСС, 2002.-216 с.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О. </a:t>
            </a:r>
            <a:r>
              <a:rPr lang="ru-RU" sz="8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Соломенникова.Ознакомление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природой в детском саду: Вторая группа раннего возраста. – М.: МОЗАИКА – СИНТЕЗ, 2014. – 64 с.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 , собранные родителями (стихи, сказки, </a:t>
            </a:r>
            <a:r>
              <a:rPr lang="ru-RU" sz="8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 воде)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44125" y="357142"/>
            <a:ext cx="9014417" cy="650085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400" b="1" u="sng" dirty="0" smtClean="0">
                <a:solidFill>
                  <a:srgbClr val="002060"/>
                </a:solidFill>
                <a:latin typeface="Bookman Old Style" pitchFamily="18" charset="0"/>
              </a:rPr>
              <a:t>Актуальность проекта</a:t>
            </a:r>
          </a:p>
          <a:p>
            <a:endParaRPr lang="ru-RU" sz="2400" b="1" u="sng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	</a:t>
            </a:r>
            <a:r>
              <a:rPr lang="ru-RU" sz="2900" dirty="0" smtClean="0">
                <a:solidFill>
                  <a:srgbClr val="002060"/>
                </a:solidFill>
                <a:latin typeface="Bookman Old Style" pitchFamily="18" charset="0"/>
              </a:rPr>
              <a:t>Вода - важнейшая составляющая среды нашего обитания. К сожалению все меньше остается чистой воды на земле. В большинстве случаев загрязнение пресных вод остается  невидимым.  Люди  загрязняют  воду:  бросают  мусор  в  воду, сливают отходы производства, нефтепродукты, рассыпают удобрения на полях и после дождей нитраты уходят в грунтовые воды, а затем в реки. От грязной воды гибнет рыба и болеют люди.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solidFill>
                  <a:srgbClr val="002060"/>
                </a:solidFill>
                <a:latin typeface="Bookman Old Style" pitchFamily="18" charset="0"/>
              </a:rPr>
              <a:t>	В дошкольном  возрасте  закладываются  основы личности,  позитивное отношение к природе, окружающему миру.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solidFill>
                  <a:srgbClr val="002060"/>
                </a:solidFill>
                <a:latin typeface="Bookman Old Style" pitchFamily="18" charset="0"/>
              </a:rPr>
              <a:t>	С  целью  расширения  знаний  и  представлений  у  детей  о  свойствах  и значения  воды  в  жизни  живых  существ  и  для  здоровья  детей, формирования  культуры  природопользования,  в  частности,  воспитания бережного отношения к воде, был разработан экологический проект «От прозрачной водицы всё улыбками искрится!» для детей второй группы раннего возраста.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29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29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ru-RU" b="1" u="sng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1986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9680" y="1571612"/>
            <a:ext cx="8420100" cy="3714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b="1" u="sng" dirty="0" smtClean="0">
                <a:solidFill>
                  <a:srgbClr val="002060"/>
                </a:solidFill>
                <a:latin typeface="Bookman Old Style" pitchFamily="18" charset="0"/>
              </a:rPr>
              <a:t>Тип  проекта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Педагогический</a:t>
            </a:r>
          </a:p>
          <a:p>
            <a:pPr>
              <a:spcBef>
                <a:spcPts val="0"/>
              </a:spcBef>
            </a:pPr>
            <a:endParaRPr lang="ru-RU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b="1" u="sng" dirty="0" smtClean="0">
                <a:solidFill>
                  <a:srgbClr val="002060"/>
                </a:solidFill>
                <a:latin typeface="Bookman Old Style" pitchFamily="18" charset="0"/>
              </a:rPr>
              <a:t>Вид проекта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Познавательно-исследовательский</a:t>
            </a:r>
          </a:p>
          <a:p>
            <a:pPr>
              <a:spcBef>
                <a:spcPts val="0"/>
              </a:spcBef>
            </a:pPr>
            <a:endParaRPr lang="ru-RU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b="1" u="sng" dirty="0" smtClean="0">
                <a:solidFill>
                  <a:srgbClr val="002060"/>
                </a:solidFill>
                <a:latin typeface="Bookman Old Style" pitchFamily="18" charset="0"/>
              </a:rPr>
              <a:t>Участники проекта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Дети второй группы раннего возраста,  родители, воспитатели</a:t>
            </a:r>
          </a:p>
          <a:p>
            <a:endParaRPr lang="ru-RU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76348" y="857232"/>
            <a:ext cx="91499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Цель проекта: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Развивать у детей представления о природном  объекте вода.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Познакомить детей со значением воды в жизни живых существ и для здоровья человека.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Закладывать  основы  экологической  культуры  личности,  воспитывать  бережное отношение к воде.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7003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76347" y="785795"/>
            <a:ext cx="92177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u="sng" dirty="0" smtClean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1.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Формирование элементарных представлений о свойствах воды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2.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Развитие способностей устанавливать простейшие связи между живой и неживой природой (наступила весна, бывают дожди, грозы, текут ручьи, светит солнце, прогревается земля, растут цветы и другие растения, растениям и животным нужна вода).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3.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Воспитывать у детей бережное отношение к воде, формировать опыт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повседневного природоохранного поведения в отношении водных запасов.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4.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Учить детей проводить несложные опыты с водой.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5.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Формирование у родителей интереса к проблеме экологического воспитания детей.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79681" y="928671"/>
            <a:ext cx="8915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 </a:t>
            </a:r>
            <a:r>
              <a:rPr lang="ru-RU" sz="2400" b="1" u="sng" dirty="0" smtClean="0">
                <a:solidFill>
                  <a:srgbClr val="002060"/>
                </a:solidFill>
                <a:latin typeface="Bookman Old Style" pitchFamily="18" charset="0"/>
              </a:rPr>
              <a:t>Планируемый результат</a:t>
            </a:r>
          </a:p>
          <a:p>
            <a:pPr algn="ctr">
              <a:buNone/>
            </a:pPr>
            <a:endParaRPr lang="ru-RU" sz="2400" b="1" u="sng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fontAlgn="base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формирование представлений детей о природном объекте - воде;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формирование познавательного интереса;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обогащение словарного запаса;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формирование познавательно - исследовательских действий;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воспитание бережного отношения к воде.</a:t>
            </a:r>
          </a:p>
        </p:txBody>
      </p:sp>
    </p:spTree>
    <p:extLst>
      <p:ext uri="{BB962C8B-B14F-4D97-AF65-F5344CB8AC3E}">
        <p14:creationId xmlns="" xmlns:p14="http://schemas.microsoft.com/office/powerpoint/2010/main" val="316068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7458" y="928671"/>
            <a:ext cx="8915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   </a:t>
            </a:r>
            <a:r>
              <a:rPr lang="ru-RU" sz="2400" b="1" u="sng" dirty="0" smtClean="0">
                <a:solidFill>
                  <a:srgbClr val="002060"/>
                </a:solidFill>
                <a:latin typeface="Bookman Old Style" pitchFamily="18" charset="0"/>
              </a:rPr>
              <a:t>Материально-техническое обеспечение:</a:t>
            </a:r>
            <a:endParaRPr lang="ru-RU" sz="2400" u="sng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    	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В группе создан мини- центр «Воды-песка»: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приборы-помощники: микроскоп увеличительные стекла, песочные часы, компас, магниты, груши, пипетки, воронки.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разнообразные сосуды из пластикового материала разного объема и формы, сито, воздушные шары, природный материал: камешки, песок, глина, почва,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различные материалы: дерево, железо, пластмасса, стекло, ткань, бумага, красители: пищевые и непищевые (гуашь, акварель, краски).</a:t>
            </a:r>
          </a:p>
          <a:p>
            <a:pPr>
              <a:buNone/>
            </a:pP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0791" y="642918"/>
            <a:ext cx="8915400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Этапы реализации проекта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этап – подготовительный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темы проекта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Обсуждение  цели, задачи  проекта  с   родителями.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Подобрать методическую, познавательную и художественную литературу по теме  проекта. 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Обогатить развивающую  среду  в  группе , центр  воды и песка необходимым материалом и инвентарем для  проведения игр с водой.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Составить картотеку игр - экспериментов по ознакомлению со свойствами воды.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Подобрать  дидактический материал , наглядные  пособия ( альбомы  для  рассматривания , картины , иллюстрации, панно (вода в природных явлениях, где в природе есть вода, как человек использует воду, кто живет в море, на болоте) ,  оформить  альбом «Стихи  и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  воде»,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Изготовить  макет «Аквариум».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Составить  примерный годовой план наблюдений, игровых заданий, экспериментов и итоговых занятий, связанных с темой  проекта.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274</Words>
  <Application>Microsoft Office PowerPoint</Application>
  <PresentationFormat>Лист A4 (210x297 мм)</PresentationFormat>
  <Paragraphs>158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Экологический проект «От прозрачной водицы  всё улыбками искрится!» </vt:lpstr>
      <vt:lpstr>Муниципальное автономное дошкольное  образовательное учреждение Муниципального образования город Ирбит "Детский сад №25", 623850, Свердловская область, г. Ирбит,  ул. Елизарьевых, д .23 а телефон:8(34355) 6-71-33, 6-34-60  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Пользователь</cp:lastModifiedBy>
  <cp:revision>25</cp:revision>
  <dcterms:created xsi:type="dcterms:W3CDTF">2016-03-19T07:09:57Z</dcterms:created>
  <dcterms:modified xsi:type="dcterms:W3CDTF">2018-03-19T16:30:12Z</dcterms:modified>
</cp:coreProperties>
</file>