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60" r:id="rId3"/>
    <p:sldId id="275" r:id="rId4"/>
    <p:sldId id="262" r:id="rId5"/>
    <p:sldId id="265" r:id="rId6"/>
    <p:sldId id="267" r:id="rId7"/>
    <p:sldId id="266" r:id="rId8"/>
    <p:sldId id="268" r:id="rId9"/>
    <p:sldId id="269" r:id="rId10"/>
    <p:sldId id="270" r:id="rId11"/>
    <p:sldId id="271" r:id="rId12"/>
    <p:sldId id="272" r:id="rId13"/>
    <p:sldId id="274" r:id="rId14"/>
  </p:sldIdLst>
  <p:sldSz cx="10693400" cy="7561263"/>
  <p:notesSz cx="6858000" cy="9144000"/>
  <p:defaultTextStyle>
    <a:defPPr>
      <a:defRPr lang="en-US"/>
    </a:defPPr>
    <a:lvl1pPr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1pPr>
    <a:lvl2pPr marL="520700" indent="-63500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2pPr>
    <a:lvl3pPr marL="1042988" indent="-1285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3pPr>
    <a:lvl4pPr marL="1563688" indent="-192088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4pPr>
    <a:lvl5pPr marL="2085975" indent="-257175" algn="l" defTabSz="1042988" rtl="0" fontAlgn="base">
      <a:spcBef>
        <a:spcPct val="0"/>
      </a:spcBef>
      <a:spcAft>
        <a:spcPct val="0"/>
      </a:spcAft>
      <a:defRPr sz="21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1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008000"/>
    <a:srgbClr val="FFFF00"/>
    <a:srgbClr val="A50021"/>
    <a:srgbClr val="CC0099"/>
    <a:srgbClr val="FF9900"/>
    <a:srgbClr val="0000FF"/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1" d="100"/>
          <a:sy n="91" d="100"/>
        </p:scale>
        <p:origin x="-126" y="-120"/>
      </p:cViewPr>
      <p:guideLst>
        <p:guide orient="horz" pos="2382"/>
        <p:guide pos="3368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02005" y="2348893"/>
            <a:ext cx="9089390" cy="16207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04010" y="4284716"/>
            <a:ext cx="7485380" cy="1932323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52152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430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6458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861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607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1291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65069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1722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5FD2FC-A2A3-47B2-AE52-BC178E760D1D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D4E8F3-ACD5-4E24-B53E-758B21C8CAB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86998-3812-4B8D-86E0-B1561C2B950A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4E0AAA-1249-4A57-AB87-632F105BC1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752715" y="302802"/>
            <a:ext cx="2406015" cy="6451578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34670" y="302802"/>
            <a:ext cx="7039822" cy="645157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7A8BA2-3111-41F5-989D-897EFDE80C2D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392BFD4-35DE-4A67-B62F-5868E64DA4C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783936-7F15-4AD0-802B-04C02DCAB6E1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91EF14-1F74-4446-ADCD-E7D7368691E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4705" y="4858812"/>
            <a:ext cx="9089390" cy="1501751"/>
          </a:xfrm>
        </p:spPr>
        <p:txBody>
          <a:bodyPr anchor="t"/>
          <a:lstStyle>
            <a:lvl1pPr algn="l">
              <a:defRPr sz="46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4705" y="3204786"/>
            <a:ext cx="9089390" cy="1654026"/>
          </a:xfrm>
        </p:spPr>
        <p:txBody>
          <a:bodyPr anchor="b"/>
          <a:lstStyle>
            <a:lvl1pPr marL="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1pPr>
            <a:lvl2pPr marL="521528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1043056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56458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208611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6076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31291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65069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417222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2E87B8-32FE-4071-8219-B0FAA6876948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83338C-F947-4BED-B1FF-EF2A281FB22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34670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35812" y="1764295"/>
            <a:ext cx="4722918" cy="4990084"/>
          </a:xfrm>
        </p:spPr>
        <p:txBody>
          <a:bodyPr/>
          <a:lstStyle>
            <a:lvl1pPr>
              <a:defRPr sz="3200"/>
            </a:lvl1pPr>
            <a:lvl2pPr>
              <a:defRPr sz="27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D8196F-6632-4874-94D4-EDDFFF4BD397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DA7F53-D34F-4D93-AAAF-BA8F42D31F2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4670" y="1692533"/>
            <a:ext cx="4724775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34670" y="2397901"/>
            <a:ext cx="4724775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32099" y="1692533"/>
            <a:ext cx="4726631" cy="705367"/>
          </a:xfrm>
        </p:spPr>
        <p:txBody>
          <a:bodyPr anchor="b"/>
          <a:lstStyle>
            <a:lvl1pPr marL="0" indent="0">
              <a:buNone/>
              <a:defRPr sz="2700" b="1"/>
            </a:lvl1pPr>
            <a:lvl2pPr marL="521528" indent="0">
              <a:buNone/>
              <a:defRPr sz="2300" b="1"/>
            </a:lvl2pPr>
            <a:lvl3pPr marL="1043056" indent="0">
              <a:buNone/>
              <a:defRPr sz="2100" b="1"/>
            </a:lvl3pPr>
            <a:lvl4pPr marL="1564584" indent="0">
              <a:buNone/>
              <a:defRPr sz="1800" b="1"/>
            </a:lvl4pPr>
            <a:lvl5pPr marL="2086112" indent="0">
              <a:buNone/>
              <a:defRPr sz="1800" b="1"/>
            </a:lvl5pPr>
            <a:lvl6pPr marL="2607640" indent="0">
              <a:buNone/>
              <a:defRPr sz="1800" b="1"/>
            </a:lvl6pPr>
            <a:lvl7pPr marL="3129168" indent="0">
              <a:buNone/>
              <a:defRPr sz="1800" b="1"/>
            </a:lvl7pPr>
            <a:lvl8pPr marL="3650696" indent="0">
              <a:buNone/>
              <a:defRPr sz="1800" b="1"/>
            </a:lvl8pPr>
            <a:lvl9pPr marL="4172224" indent="0">
              <a:buNone/>
              <a:defRPr sz="18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32099" y="2397901"/>
            <a:ext cx="4726631" cy="4356478"/>
          </a:xfrm>
        </p:spPr>
        <p:txBody>
          <a:bodyPr/>
          <a:lstStyle>
            <a:lvl1pPr>
              <a:defRPr sz="2700"/>
            </a:lvl1pPr>
            <a:lvl2pPr>
              <a:defRPr sz="23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DE6E07-55B6-4F4A-84C3-3813FE26F281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938473-0A78-4D43-8F0D-2C38F556832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A26C93-B8D5-4A07-8751-B05A10C591E2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1901EA-20D6-47D0-97FD-82EF8BE873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A6FB7E-C79E-47C6-AC4C-DF384A8301EA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57B39F-0D4E-4EC1-B9D4-3E2458B7DD0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4671" y="301050"/>
            <a:ext cx="3518055" cy="1281214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80822" y="301051"/>
            <a:ext cx="5977908" cy="6453328"/>
          </a:xfrm>
        </p:spPr>
        <p:txBody>
          <a:bodyPr/>
          <a:lstStyle>
            <a:lvl1pPr>
              <a:defRPr sz="3700"/>
            </a:lvl1pPr>
            <a:lvl2pPr>
              <a:defRPr sz="3200"/>
            </a:lvl2pPr>
            <a:lvl3pPr>
              <a:defRPr sz="27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4671" y="1582265"/>
            <a:ext cx="3518055" cy="5172114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F953477-837B-443E-8AD6-DBC8649D4227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4A280B-DD97-4A1C-8875-457BBB801EC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95981" y="5292884"/>
            <a:ext cx="6416040" cy="624855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095981" y="675613"/>
            <a:ext cx="6416040" cy="4536758"/>
          </a:xfrm>
        </p:spPr>
        <p:txBody>
          <a:bodyPr rtlCol="0">
            <a:normAutofit/>
          </a:bodyPr>
          <a:lstStyle>
            <a:lvl1pPr marL="0" indent="0">
              <a:buNone/>
              <a:defRPr sz="3700"/>
            </a:lvl1pPr>
            <a:lvl2pPr marL="521528" indent="0">
              <a:buNone/>
              <a:defRPr sz="3200"/>
            </a:lvl2pPr>
            <a:lvl3pPr marL="1043056" indent="0">
              <a:buNone/>
              <a:defRPr sz="2700"/>
            </a:lvl3pPr>
            <a:lvl4pPr marL="1564584" indent="0">
              <a:buNone/>
              <a:defRPr sz="2300"/>
            </a:lvl4pPr>
            <a:lvl5pPr marL="2086112" indent="0">
              <a:buNone/>
              <a:defRPr sz="2300"/>
            </a:lvl5pPr>
            <a:lvl6pPr marL="2607640" indent="0">
              <a:buNone/>
              <a:defRPr sz="2300"/>
            </a:lvl6pPr>
            <a:lvl7pPr marL="3129168" indent="0">
              <a:buNone/>
              <a:defRPr sz="2300"/>
            </a:lvl7pPr>
            <a:lvl8pPr marL="3650696" indent="0">
              <a:buNone/>
              <a:defRPr sz="2300"/>
            </a:lvl8pPr>
            <a:lvl9pPr marL="4172224" indent="0">
              <a:buNone/>
              <a:defRPr sz="23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095981" y="5917739"/>
            <a:ext cx="6416040" cy="887398"/>
          </a:xfrm>
        </p:spPr>
        <p:txBody>
          <a:bodyPr/>
          <a:lstStyle>
            <a:lvl1pPr marL="0" indent="0">
              <a:buNone/>
              <a:defRPr sz="1600"/>
            </a:lvl1pPr>
            <a:lvl2pPr marL="521528" indent="0">
              <a:buNone/>
              <a:defRPr sz="1400"/>
            </a:lvl2pPr>
            <a:lvl3pPr marL="1043056" indent="0">
              <a:buNone/>
              <a:defRPr sz="1100"/>
            </a:lvl3pPr>
            <a:lvl4pPr marL="1564584" indent="0">
              <a:buNone/>
              <a:defRPr sz="1000"/>
            </a:lvl4pPr>
            <a:lvl5pPr marL="2086112" indent="0">
              <a:buNone/>
              <a:defRPr sz="1000"/>
            </a:lvl5pPr>
            <a:lvl6pPr marL="2607640" indent="0">
              <a:buNone/>
              <a:defRPr sz="1000"/>
            </a:lvl6pPr>
            <a:lvl7pPr marL="3129168" indent="0">
              <a:buNone/>
              <a:defRPr sz="1000"/>
            </a:lvl7pPr>
            <a:lvl8pPr marL="3650696" indent="0">
              <a:buNone/>
              <a:defRPr sz="1000"/>
            </a:lvl8pPr>
            <a:lvl9pPr marL="4172224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FC1DC34-A65E-4519-B3A2-3C08175109EC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C90376D-DF99-4808-AB3D-67F15565361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534988" y="303213"/>
            <a:ext cx="9623425" cy="126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306" tIns="52153" rIns="104306" bIns="52153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534988" y="1763713"/>
            <a:ext cx="9623425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104306" tIns="52153" rIns="104306" bIns="52153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4988" y="7008813"/>
            <a:ext cx="2495550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l" defTabSz="1043056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8EA332F3-511F-481D-9090-342035645BDD}" type="datetimeFigureOut">
              <a:rPr lang="en-US"/>
              <a:pPr>
                <a:defRPr/>
              </a:pPr>
              <a:t>7/5/2018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652838" y="7008813"/>
            <a:ext cx="3387725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ctr" defTabSz="1043056" fontAlgn="auto">
              <a:spcBef>
                <a:spcPts val="0"/>
              </a:spcBef>
              <a:spcAft>
                <a:spcPts val="0"/>
              </a:spcAft>
              <a:defRPr sz="14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62863" y="7008813"/>
            <a:ext cx="2495550" cy="401637"/>
          </a:xfrm>
          <a:prstGeom prst="rect">
            <a:avLst/>
          </a:prstGeom>
        </p:spPr>
        <p:txBody>
          <a:bodyPr vert="horz" lIns="104306" tIns="52153" rIns="104306" bIns="52153" rtlCol="0" anchor="ctr"/>
          <a:lstStyle>
            <a:lvl1pPr algn="r" defTabSz="1043056" fontAlgn="auto">
              <a:spcBef>
                <a:spcPts val="0"/>
              </a:spcBef>
              <a:spcAft>
                <a:spcPts val="0"/>
              </a:spcAft>
              <a:defRPr sz="14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413D81EB-DB3B-4873-90C0-7B3568DC00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042988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2pPr>
      <a:lvl3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3pPr>
      <a:lvl4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4pPr>
      <a:lvl5pPr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5pPr>
      <a:lvl6pPr marL="457200"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6pPr>
      <a:lvl7pPr marL="914400"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7pPr>
      <a:lvl8pPr marL="1371600"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8pPr>
      <a:lvl9pPr marL="1828800" algn="ctr" defTabSz="1042988" rtl="0" eaLnBrk="0" fontAlgn="base" hangingPunct="0"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Calibri" pitchFamily="34" charset="0"/>
        </a:defRPr>
      </a:lvl9pPr>
    </p:titleStyle>
    <p:bodyStyle>
      <a:lvl1pPr marL="390525" indent="-390525" algn="l" defTabSz="10429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700" kern="1200">
          <a:solidFill>
            <a:schemeClr val="tx1"/>
          </a:solidFill>
          <a:latin typeface="+mn-lt"/>
          <a:ea typeface="+mn-ea"/>
          <a:cs typeface="+mn-cs"/>
        </a:defRPr>
      </a:lvl1pPr>
      <a:lvl2pPr marL="846138" indent="-325438" algn="l" defTabSz="10429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303338" indent="-260350" algn="l" defTabSz="1042988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700" kern="1200">
          <a:solidFill>
            <a:schemeClr val="tx1"/>
          </a:solidFill>
          <a:latin typeface="+mn-lt"/>
          <a:ea typeface="+mn-ea"/>
          <a:cs typeface="+mn-cs"/>
        </a:defRPr>
      </a:lvl3pPr>
      <a:lvl4pPr marL="1824038" indent="-260350" algn="l" defTabSz="1042988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300" kern="1200">
          <a:solidFill>
            <a:schemeClr val="tx1"/>
          </a:solidFill>
          <a:latin typeface="+mn-lt"/>
          <a:ea typeface="+mn-ea"/>
          <a:cs typeface="+mn-cs"/>
        </a:defRPr>
      </a:lvl4pPr>
      <a:lvl5pPr marL="2346325" indent="-260350" algn="l" defTabSz="1042988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300" kern="1200">
          <a:solidFill>
            <a:schemeClr val="tx1"/>
          </a:solidFill>
          <a:latin typeface="+mn-lt"/>
          <a:ea typeface="+mn-ea"/>
          <a:cs typeface="+mn-cs"/>
        </a:defRPr>
      </a:lvl5pPr>
      <a:lvl6pPr marL="2868404" indent="-260764" algn="l" defTabSz="1043056" rtl="0" latinLnBrk="0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6pPr>
      <a:lvl7pPr marL="3389932" indent="-260764" algn="l" defTabSz="1043056" rtl="0" latinLnBrk="0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7pPr>
      <a:lvl8pPr marL="3911460" indent="-260764" algn="l" defTabSz="1043056" rtl="0" latinLnBrk="0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8pPr>
      <a:lvl9pPr marL="4432988" indent="-260764" algn="l" defTabSz="1043056" rtl="0" latinLnBrk="0">
        <a:spcBef>
          <a:spcPct val="20000"/>
        </a:spcBef>
        <a:buFont typeface="Arial" pitchFamily="34" charset="0"/>
        <a:buChar char="•"/>
        <a:defRPr sz="2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43056" rtl="0" latinLnBrk="0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21528" algn="l" defTabSz="1043056" rtl="0" latinLnBrk="0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43056" algn="l" defTabSz="1043056" rtl="0" latinLnBrk="0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564584" algn="l" defTabSz="1043056" rtl="0" latinLnBrk="0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86112" algn="l" defTabSz="1043056" rtl="0" latinLnBrk="0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07640" algn="l" defTabSz="1043056" rtl="0" latinLnBrk="0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129168" algn="l" defTabSz="1043056" rtl="0" latinLnBrk="0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650696" algn="l" defTabSz="1043056" rtl="0" latinLnBrk="0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172224" algn="l" defTabSz="1043056" rtl="0" latinLnBrk="0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6.png"/><Relationship Id="rId3" Type="http://schemas.openxmlformats.org/officeDocument/2006/relationships/image" Target="../media/image37.jpeg"/><Relationship Id="rId7" Type="http://schemas.openxmlformats.org/officeDocument/2006/relationships/image" Target="../media/image7.png"/><Relationship Id="rId12" Type="http://schemas.openxmlformats.org/officeDocument/2006/relationships/image" Target="../media/image4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jpeg"/><Relationship Id="rId11" Type="http://schemas.openxmlformats.org/officeDocument/2006/relationships/image" Target="../media/image5.png"/><Relationship Id="rId5" Type="http://schemas.openxmlformats.org/officeDocument/2006/relationships/image" Target="../media/image39.jpeg"/><Relationship Id="rId10" Type="http://schemas.openxmlformats.org/officeDocument/2006/relationships/image" Target="../media/image3.png"/><Relationship Id="rId4" Type="http://schemas.openxmlformats.org/officeDocument/2006/relationships/image" Target="../media/image38.jpeg"/><Relationship Id="rId9" Type="http://schemas.openxmlformats.org/officeDocument/2006/relationships/image" Target="../media/image3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43.jpeg"/><Relationship Id="rId7" Type="http://schemas.openxmlformats.org/officeDocument/2006/relationships/image" Target="../media/image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48.png"/><Relationship Id="rId5" Type="http://schemas.openxmlformats.org/officeDocument/2006/relationships/image" Target="../media/image45.jpeg"/><Relationship Id="rId10" Type="http://schemas.openxmlformats.org/officeDocument/2006/relationships/image" Target="../media/image6.png"/><Relationship Id="rId4" Type="http://schemas.openxmlformats.org/officeDocument/2006/relationships/image" Target="../media/image44.jpeg"/><Relationship Id="rId9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7.png"/><Relationship Id="rId7" Type="http://schemas.openxmlformats.org/officeDocument/2006/relationships/image" Target="../media/image5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7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.png"/><Relationship Id="rId5" Type="http://schemas.openxmlformats.org/officeDocument/2006/relationships/image" Target="../media/image53.png"/><Relationship Id="rId4" Type="http://schemas.openxmlformats.org/officeDocument/2006/relationships/image" Target="../media/image5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8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jpeg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2.png"/><Relationship Id="rId3" Type="http://schemas.openxmlformats.org/officeDocument/2006/relationships/image" Target="../media/image12.jpeg"/><Relationship Id="rId7" Type="http://schemas.openxmlformats.org/officeDocument/2006/relationships/image" Target="../media/image15.png"/><Relationship Id="rId12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6.png"/><Relationship Id="rId5" Type="http://schemas.openxmlformats.org/officeDocument/2006/relationships/image" Target="../media/image14.jpeg"/><Relationship Id="rId10" Type="http://schemas.openxmlformats.org/officeDocument/2006/relationships/image" Target="../media/image3.png"/><Relationship Id="rId4" Type="http://schemas.openxmlformats.org/officeDocument/2006/relationships/image" Target="../media/image13.jpeg"/><Relationship Id="rId9" Type="http://schemas.openxmlformats.org/officeDocument/2006/relationships/image" Target="../media/image17.png"/><Relationship Id="rId1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image" Target="../media/image19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5.png"/><Relationship Id="rId5" Type="http://schemas.openxmlformats.org/officeDocument/2006/relationships/image" Target="../media/image21.jpeg"/><Relationship Id="rId10" Type="http://schemas.openxmlformats.org/officeDocument/2006/relationships/image" Target="../media/image3.png"/><Relationship Id="rId4" Type="http://schemas.openxmlformats.org/officeDocument/2006/relationships/image" Target="../media/image20.jpeg"/><Relationship Id="rId9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23.jpeg"/><Relationship Id="rId7" Type="http://schemas.openxmlformats.org/officeDocument/2006/relationships/image" Target="../media/image3.png"/><Relationship Id="rId12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18.png"/><Relationship Id="rId5" Type="http://schemas.openxmlformats.org/officeDocument/2006/relationships/image" Target="../media/image25.jpeg"/><Relationship Id="rId10" Type="http://schemas.openxmlformats.org/officeDocument/2006/relationships/image" Target="../media/image5.png"/><Relationship Id="rId4" Type="http://schemas.openxmlformats.org/officeDocument/2006/relationships/image" Target="../media/image24.jpe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27.jpeg"/><Relationship Id="rId7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11" Type="http://schemas.openxmlformats.org/officeDocument/2006/relationships/image" Target="../media/image3.png"/><Relationship Id="rId5" Type="http://schemas.openxmlformats.org/officeDocument/2006/relationships/image" Target="../media/image29.jpeg"/><Relationship Id="rId10" Type="http://schemas.openxmlformats.org/officeDocument/2006/relationships/image" Target="../media/image5.png"/><Relationship Id="rId4" Type="http://schemas.openxmlformats.org/officeDocument/2006/relationships/image" Target="../media/image28.jpeg"/><Relationship Id="rId9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image" Target="../media/image7.png"/><Relationship Id="rId7" Type="http://schemas.openxmlformats.org/officeDocument/2006/relationships/image" Target="../media/image34.jpeg"/><Relationship Id="rId12" Type="http://schemas.openxmlformats.org/officeDocument/2006/relationships/image" Target="../media/image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jpeg"/><Relationship Id="rId11" Type="http://schemas.openxmlformats.org/officeDocument/2006/relationships/image" Target="../media/image36.png"/><Relationship Id="rId5" Type="http://schemas.openxmlformats.org/officeDocument/2006/relationships/image" Target="../media/image32.jpeg"/><Relationship Id="rId10" Type="http://schemas.openxmlformats.org/officeDocument/2006/relationships/image" Target="../media/image35.png"/><Relationship Id="rId4" Type="http://schemas.openxmlformats.org/officeDocument/2006/relationships/image" Target="../media/image31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/>
        </p:nvSpPr>
        <p:spPr>
          <a:xfrm>
            <a:off x="469900" y="2028031"/>
            <a:ext cx="876300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5400" dirty="0" smtClean="0">
                <a:solidFill>
                  <a:srgbClr val="FF0000"/>
                </a:solidFill>
              </a:rPr>
              <a:t>«Мы едем, </a:t>
            </a:r>
          </a:p>
          <a:p>
            <a:pPr algn="r"/>
            <a:r>
              <a:rPr lang="ru-RU" sz="5400" dirty="0" smtClean="0">
                <a:solidFill>
                  <a:srgbClr val="FF0000"/>
                </a:solidFill>
              </a:rPr>
              <a:t>едем, едем…»</a:t>
            </a:r>
          </a:p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5400" b="1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00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  <a:latin typeface="a_AlternaBrk" pitchFamily="34" charset="-5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508500" y="17994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832100" y="427831"/>
            <a:ext cx="7620000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">
                <a:rot lat="0" lon="0" rev="10800000"/>
              </a:lightRig>
            </a:scene3d>
            <a:sp3d>
              <a:bevelT w="27940" h="12700"/>
              <a:contourClr>
                <a:srgbClr val="DDDDDD"/>
              </a:contourClr>
            </a:sp3d>
          </a:bodyPr>
          <a:lstStyle/>
          <a:p>
            <a:pPr algn="ctr" defTabSz="1043056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800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Проект по ПДД для детей и родителей первой группы раннего возраста №3 </a:t>
            </a:r>
            <a:endParaRPr lang="ru-RU" sz="2800" b="1" spc="150" dirty="0">
              <a:ln w="11430"/>
              <a:solidFill>
                <a:srgbClr val="000066"/>
              </a:solidFill>
              <a:effectLst>
                <a:outerShdw blurRad="25400" algn="tl" rotWithShape="0">
                  <a:srgbClr val="000000">
                    <a:alpha val="43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80" name="Picture 4" descr="Картинки по запросу картинки полицейский на прозрачном фо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547100" y="4237831"/>
            <a:ext cx="1457960" cy="2133600"/>
          </a:xfrm>
          <a:prstGeom prst="rect">
            <a:avLst/>
          </a:prstGeom>
          <a:noFill/>
        </p:spPr>
      </p:pic>
      <p:pic>
        <p:nvPicPr>
          <p:cNvPr id="24582" name="Picture 6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17501" y="808831"/>
            <a:ext cx="3124200" cy="1540345"/>
          </a:xfrm>
          <a:prstGeom prst="rect">
            <a:avLst/>
          </a:prstGeom>
          <a:noFill/>
        </p:spPr>
      </p:pic>
      <p:pic>
        <p:nvPicPr>
          <p:cNvPr id="24584" name="Picture 8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9900" y="2637631"/>
            <a:ext cx="2727708" cy="3991768"/>
          </a:xfrm>
          <a:prstGeom prst="rect">
            <a:avLst/>
          </a:prstGeom>
          <a:noFill/>
        </p:spPr>
      </p:pic>
      <p:pic>
        <p:nvPicPr>
          <p:cNvPr id="24586" name="Picture 10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46500" y="4406995"/>
            <a:ext cx="1462051" cy="1354835"/>
          </a:xfrm>
          <a:prstGeom prst="rect">
            <a:avLst/>
          </a:prstGeom>
          <a:noFill/>
        </p:spPr>
      </p:pic>
      <p:pic>
        <p:nvPicPr>
          <p:cNvPr id="24588" name="Picture 12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337300" y="4695031"/>
            <a:ext cx="1317917" cy="1277550"/>
          </a:xfrm>
          <a:prstGeom prst="rect">
            <a:avLst/>
          </a:prstGeom>
          <a:noFill/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8620853" y="1266031"/>
            <a:ext cx="1678847" cy="16266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4432300" y="6295231"/>
            <a:ext cx="54864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000066"/>
                </a:solidFill>
              </a:rPr>
              <a:t>Выполнила воспитатель:   </a:t>
            </a:r>
          </a:p>
          <a:p>
            <a:r>
              <a:rPr lang="ru-RU" b="1" dirty="0" smtClean="0">
                <a:solidFill>
                  <a:srgbClr val="000066"/>
                </a:solidFill>
              </a:rPr>
              <a:t>                                            Цымбал Е.И.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19" name="Рисунок 18" descr="DSC09090.JPG"/>
          <p:cNvPicPr>
            <a:picLocks noChangeAspect="1"/>
          </p:cNvPicPr>
          <p:nvPr/>
        </p:nvPicPr>
        <p:blipFill>
          <a:blip r:embed="rId3" cstate="print"/>
          <a:srcRect l="9117" b="2564"/>
          <a:stretch>
            <a:fillRect/>
          </a:stretch>
        </p:blipFill>
        <p:spPr>
          <a:xfrm>
            <a:off x="5727700" y="351631"/>
            <a:ext cx="4572000" cy="31569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Рисунок 19" descr="DSC0909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1162049" y="4434680"/>
            <a:ext cx="3467095" cy="231139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1" name="Рисунок 20" descr="DSC09127.JPG"/>
          <p:cNvPicPr>
            <a:picLocks noChangeAspect="1"/>
          </p:cNvPicPr>
          <p:nvPr/>
        </p:nvPicPr>
        <p:blipFill>
          <a:blip r:embed="rId5" cstate="print"/>
          <a:srcRect l="2597" t="2597" r="3030" b="14286"/>
          <a:stretch>
            <a:fillRect/>
          </a:stretch>
        </p:blipFill>
        <p:spPr>
          <a:xfrm>
            <a:off x="4192984" y="3628231"/>
            <a:ext cx="6229350" cy="3657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Рисунок 21" descr="DSC09144.JPG"/>
          <p:cNvPicPr>
            <a:picLocks noChangeAspect="1"/>
          </p:cNvPicPr>
          <p:nvPr/>
        </p:nvPicPr>
        <p:blipFill>
          <a:blip r:embed="rId6" cstate="print"/>
          <a:srcRect l="-104" t="11623" r="10557" b="2029"/>
          <a:stretch>
            <a:fillRect/>
          </a:stretch>
        </p:blipFill>
        <p:spPr>
          <a:xfrm>
            <a:off x="389468" y="351631"/>
            <a:ext cx="5215465" cy="3352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1919701" cy="18599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8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2942431"/>
            <a:ext cx="2272061" cy="3429000"/>
          </a:xfrm>
          <a:prstGeom prst="rect">
            <a:avLst/>
          </a:prstGeom>
          <a:noFill/>
        </p:spPr>
      </p:pic>
      <p:pic>
        <p:nvPicPr>
          <p:cNvPr id="24" name="Picture 10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9461500" y="427831"/>
            <a:ext cx="986762" cy="914400"/>
          </a:xfrm>
          <a:prstGeom prst="rect">
            <a:avLst/>
          </a:prstGeom>
          <a:noFill/>
        </p:spPr>
      </p:pic>
      <p:pic>
        <p:nvPicPr>
          <p:cNvPr id="25" name="Picture 6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660900" y="3247231"/>
            <a:ext cx="2514600" cy="1239791"/>
          </a:xfrm>
          <a:prstGeom prst="rect">
            <a:avLst/>
          </a:prstGeom>
          <a:noFill/>
        </p:spPr>
      </p:pic>
      <p:pic>
        <p:nvPicPr>
          <p:cNvPr id="26" name="Picture 10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003300" y="5914231"/>
            <a:ext cx="1447800" cy="1341628"/>
          </a:xfrm>
          <a:prstGeom prst="rect">
            <a:avLst/>
          </a:prstGeom>
          <a:noFill/>
        </p:spPr>
      </p:pic>
      <p:pic>
        <p:nvPicPr>
          <p:cNvPr id="27" name="Picture 12" descr="Похожее изображение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737100" y="199231"/>
            <a:ext cx="1021900" cy="990600"/>
          </a:xfrm>
          <a:prstGeom prst="rect">
            <a:avLst/>
          </a:prstGeom>
          <a:noFill/>
        </p:spPr>
      </p:pic>
      <p:pic>
        <p:nvPicPr>
          <p:cNvPr id="28" name="Picture 12" descr="Похожее изображени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8547100" y="5457031"/>
            <a:ext cx="1752600" cy="16989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Рисунок 15" descr="DSC09179.JPG"/>
          <p:cNvPicPr>
            <a:picLocks noChangeAspect="1"/>
          </p:cNvPicPr>
          <p:nvPr/>
        </p:nvPicPr>
        <p:blipFill>
          <a:blip r:embed="rId3" cstate="print"/>
          <a:srcRect l="16853" b="3745"/>
          <a:stretch>
            <a:fillRect/>
          </a:stretch>
        </p:blipFill>
        <p:spPr>
          <a:xfrm rot="5400000">
            <a:off x="5031372" y="4324559"/>
            <a:ext cx="3459698" cy="2371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DSC09153.JPG"/>
          <p:cNvPicPr>
            <a:picLocks noChangeAspect="1"/>
          </p:cNvPicPr>
          <p:nvPr/>
        </p:nvPicPr>
        <p:blipFill>
          <a:blip r:embed="rId4" cstate="print"/>
          <a:srcRect t="4511" r="3759"/>
          <a:stretch>
            <a:fillRect/>
          </a:stretch>
        </p:blipFill>
        <p:spPr>
          <a:xfrm>
            <a:off x="241300" y="3781822"/>
            <a:ext cx="5105400" cy="337700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SC0914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7518400" y="4352131"/>
            <a:ext cx="3429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DSC0918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41300" y="275431"/>
            <a:ext cx="5029200" cy="3352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93700" y="275431"/>
            <a:ext cx="1989007" cy="19271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8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889500" y="351631"/>
            <a:ext cx="1981201" cy="2990033"/>
          </a:xfrm>
          <a:prstGeom prst="rect">
            <a:avLst/>
          </a:prstGeom>
          <a:noFill/>
        </p:spPr>
      </p:pic>
      <p:pic>
        <p:nvPicPr>
          <p:cNvPr id="19" name="Picture 6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241300" y="3399631"/>
            <a:ext cx="1981200" cy="976805"/>
          </a:xfrm>
          <a:prstGeom prst="rect">
            <a:avLst/>
          </a:prstGeom>
          <a:noFill/>
        </p:spPr>
      </p:pic>
      <p:pic>
        <p:nvPicPr>
          <p:cNvPr id="21" name="Picture 12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4737100" y="5990431"/>
            <a:ext cx="1305031" cy="1265059"/>
          </a:xfrm>
          <a:prstGeom prst="rect">
            <a:avLst/>
          </a:prstGeom>
          <a:noFill/>
        </p:spPr>
      </p:pic>
      <p:pic>
        <p:nvPicPr>
          <p:cNvPr id="22" name="Picture 10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41300" y="6371431"/>
            <a:ext cx="904533" cy="838200"/>
          </a:xfrm>
          <a:prstGeom prst="rect">
            <a:avLst/>
          </a:prstGeom>
          <a:noFill/>
        </p:spPr>
      </p:pic>
      <p:sp>
        <p:nvSpPr>
          <p:cNvPr id="23" name="Прямоугольник 22"/>
          <p:cNvSpPr/>
          <p:nvPr/>
        </p:nvSpPr>
        <p:spPr>
          <a:xfrm>
            <a:off x="6261100" y="732631"/>
            <a:ext cx="41148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solidFill>
                  <a:srgbClr val="000066"/>
                </a:solidFill>
              </a:rPr>
              <a:t> </a:t>
            </a:r>
            <a:r>
              <a:rPr lang="ru-RU" sz="2800" b="1" dirty="0" smtClean="0">
                <a:solidFill>
                  <a:srgbClr val="000066"/>
                </a:solidFill>
              </a:rPr>
              <a:t>«Почини машину»</a:t>
            </a:r>
          </a:p>
          <a:p>
            <a:pPr algn="ctr"/>
            <a:r>
              <a:rPr lang="ru-RU" sz="2800" b="1" dirty="0" smtClean="0">
                <a:solidFill>
                  <a:srgbClr val="000066"/>
                </a:solidFill>
              </a:rPr>
              <a:t>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Цель</a:t>
            </a:r>
            <a:r>
              <a:rPr lang="ru-RU" sz="2400" b="1" dirty="0" smtClean="0">
                <a:solidFill>
                  <a:srgbClr val="000066"/>
                </a:solidFill>
              </a:rPr>
              <a:t>: закрепить представление о легковых и грузовых автомобилях. </a:t>
            </a:r>
            <a:endParaRPr lang="ru-RU" sz="2400" b="1" dirty="0">
              <a:solidFill>
                <a:srgbClr val="000066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65500" y="2180431"/>
            <a:ext cx="1828800" cy="177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15362" name="Picture 2" descr="Картинки по запросу пямятки дорожное движение в родительский уголок доу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65900" y="3780631"/>
            <a:ext cx="3686195" cy="259613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363" name="Rectangle 3"/>
          <p:cNvSpPr>
            <a:spLocks noChangeArrowheads="1"/>
          </p:cNvSpPr>
          <p:nvPr/>
        </p:nvSpPr>
        <p:spPr bwMode="auto">
          <a:xfrm>
            <a:off x="546100" y="2677116"/>
            <a:ext cx="3200400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Вместе с детьми понаблюдать за работой светофора на перекрёстке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4" name="Rectangle 4"/>
          <p:cNvSpPr>
            <a:spLocks noChangeArrowheads="1"/>
          </p:cNvSpPr>
          <p:nvPr/>
        </p:nvSpPr>
        <p:spPr bwMode="auto">
          <a:xfrm>
            <a:off x="393700" y="6155588"/>
            <a:ext cx="36576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Вместе с детьми понаблюдать за легковым и грузовым транспортом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5" name="Rectangle 5"/>
          <p:cNvSpPr>
            <a:spLocks noChangeArrowheads="1"/>
          </p:cNvSpPr>
          <p:nvPr/>
        </p:nvSpPr>
        <p:spPr bwMode="auto">
          <a:xfrm>
            <a:off x="6184900" y="6425531"/>
            <a:ext cx="411480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Консультация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Безопасность детей на улице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5367" name="Rectangle 7"/>
          <p:cNvSpPr>
            <a:spLocks noChangeArrowheads="1"/>
          </p:cNvSpPr>
          <p:nvPr/>
        </p:nvSpPr>
        <p:spPr bwMode="auto">
          <a:xfrm>
            <a:off x="6718300" y="2667662"/>
            <a:ext cx="3429000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Папка-передвижка 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Родителям о правилах дорожного движения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051300" y="275431"/>
            <a:ext cx="63246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400" b="1" u="sng" dirty="0" smtClean="0">
                <a:solidFill>
                  <a:srgbClr val="000066"/>
                </a:solidFill>
              </a:rPr>
              <a:t>ВЗАИМОДЕЙСТВИЕ С РОДИТЕЛЯМИ:</a:t>
            </a:r>
            <a:endParaRPr lang="ru-RU" sz="2400" b="1" u="sng" dirty="0">
              <a:solidFill>
                <a:srgbClr val="000066"/>
              </a:solidFill>
            </a:endParaRPr>
          </a:p>
        </p:txBody>
      </p:sp>
      <p:pic>
        <p:nvPicPr>
          <p:cNvPr id="15369" name="Picture 9" descr="Картинки по запросу светофор на перекрестке картинка для малышей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7499" y="351631"/>
            <a:ext cx="3522133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38" name="Picture 2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17500" y="4009231"/>
            <a:ext cx="3657600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40" name="Picture 4" descr="Картинки по запросу папка передвижка для родителей по пдд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584700" y="909669"/>
            <a:ext cx="5410200" cy="17492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342" name="Picture 6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432300" y="3247231"/>
            <a:ext cx="2190750" cy="3810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721100" y="580232"/>
            <a:ext cx="1524000" cy="14765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10241" name="Rectangle 1"/>
          <p:cNvSpPr>
            <a:spLocks noChangeArrowheads="1"/>
          </p:cNvSpPr>
          <p:nvPr/>
        </p:nvSpPr>
        <p:spPr bwMode="auto">
          <a:xfrm flipH="1">
            <a:off x="5803900" y="869514"/>
            <a:ext cx="4572000" cy="5755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Вывод: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ети имеют начальные представления о различных видах транспорта, правилах безопасного поведения на улице. 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000" b="1" dirty="0" smtClean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Дети имеют представление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о назначение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светофора</a:t>
            </a: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и каждого его цвета;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- какой транспорт передвигается по дороге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Родители внимательнее относиться к воспитанию у детей навыков безопасного поведения.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Пополнили уголок пдд атрибутами для игр, дидактическими играми, создали картотеку стихов о транспорте, светофоре.</a:t>
            </a:r>
            <a:endParaRPr kumimoji="0" lang="ru-RU" sz="20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1" name="Рисунок 10" descr="DSC09141.JPG"/>
          <p:cNvPicPr>
            <a:picLocks noChangeAspect="1"/>
          </p:cNvPicPr>
          <p:nvPr/>
        </p:nvPicPr>
        <p:blipFill>
          <a:blip r:embed="rId4" cstate="print"/>
          <a:srcRect l="27944" t="20114" r="3507" b="5705"/>
          <a:stretch>
            <a:fillRect/>
          </a:stretch>
        </p:blipFill>
        <p:spPr>
          <a:xfrm>
            <a:off x="241300" y="1241445"/>
            <a:ext cx="5410200" cy="390315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3" name="Picture 3" descr="Похожее изображени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051300" y="3780631"/>
            <a:ext cx="1981200" cy="3445565"/>
          </a:xfrm>
          <a:prstGeom prst="rect">
            <a:avLst/>
          </a:prstGeom>
          <a:noFill/>
        </p:spPr>
      </p:pic>
      <p:pic>
        <p:nvPicPr>
          <p:cNvPr id="13" name="Picture 6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41300" y="275431"/>
            <a:ext cx="2971800" cy="1469087"/>
          </a:xfrm>
          <a:prstGeom prst="rect">
            <a:avLst/>
          </a:prstGeom>
          <a:noFill/>
        </p:spPr>
      </p:pic>
      <p:pic>
        <p:nvPicPr>
          <p:cNvPr id="14" name="Picture 12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674884" y="5685631"/>
            <a:ext cx="1462247" cy="1417459"/>
          </a:xfrm>
          <a:prstGeom prst="rect">
            <a:avLst/>
          </a:prstGeom>
          <a:noFill/>
        </p:spPr>
      </p:pic>
      <p:pic>
        <p:nvPicPr>
          <p:cNvPr id="15" name="Picture 10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9900" y="5033359"/>
            <a:ext cx="1361733" cy="126187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46100" y="505519"/>
            <a:ext cx="9677400" cy="62478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lang="ru-RU" sz="2000" b="1" dirty="0" smtClean="0">
                <a:solidFill>
                  <a:srgbClr val="002060"/>
                </a:solidFill>
              </a:rPr>
              <a:t>Актуальность: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 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	Актуальность и просто жизненная необходимость обучения детей правилам дорожного движения несомненна. </a:t>
            </a:r>
            <a:r>
              <a:rPr lang="ru-RU" sz="2000" b="1" dirty="0" smtClean="0">
                <a:solidFill>
                  <a:srgbClr val="002060"/>
                </a:solidFill>
              </a:rPr>
              <a:t>Ребёнку </a:t>
            </a:r>
            <a:r>
              <a:rPr lang="ru-RU" sz="2000" b="1" dirty="0" smtClean="0">
                <a:solidFill>
                  <a:srgbClr val="002060"/>
                </a:solidFill>
              </a:rPr>
              <a:t>дошкольного возраста трудно понять ту опасность, которую представляет автомобиль.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	Зачастую виновниками дорожно-транспортных происшествий являются сами дети, которые играют вблизи дорог, переходят улицу в неположенных местах.  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	Легко ли научить ребенка вести себя на дороге? На первый взгляд легко. Надо только познакомить его с основными требованиями ПДД   и никаких проблем. 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	На самом деле очень трудно. Ведь сами родители каждый день на глазах своих детей нарушают эти правила, и не задумываются, что ставят перед ребенком неразрешимую задачу: как правильно? Как   говорят или как делают?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	 Известно, что привычки, закрепленные в детстве, остаются на всю жизнь.   Поэтому  с самого раннего возраста необходимо учить детей безопасному поведению на улицах, дорогах, в транспорте и правилам дорожного движения. В этом должны принимать участие</a:t>
            </a:r>
          </a:p>
          <a:p>
            <a:r>
              <a:rPr lang="ru-RU" sz="2000" b="1" dirty="0" smtClean="0">
                <a:solidFill>
                  <a:srgbClr val="002060"/>
                </a:solidFill>
              </a:rPr>
              <a:t> и родители, и воспитатели.</a:t>
            </a:r>
            <a:endParaRPr lang="ru-RU" sz="2000" b="1" dirty="0">
              <a:solidFill>
                <a:srgbClr val="002060"/>
              </a:solidFill>
            </a:endParaRPr>
          </a:p>
        </p:txBody>
      </p:sp>
      <p:pic>
        <p:nvPicPr>
          <p:cNvPr id="16" name="Picture 4" descr="Картинки по запросу картинки полицейский на прозрачном фо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569450" y="5990431"/>
            <a:ext cx="882650" cy="1291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sp>
        <p:nvSpPr>
          <p:cNvPr id="23553" name="Rectangle 1"/>
          <p:cNvSpPr>
            <a:spLocks noChangeArrowheads="1"/>
          </p:cNvSpPr>
          <p:nvPr/>
        </p:nvSpPr>
        <p:spPr bwMode="auto">
          <a:xfrm>
            <a:off x="546100" y="649559"/>
            <a:ext cx="9677400" cy="55707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Цель: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 Обеспечить накопление представлений о различных видах транспорта у детей раннего возраста. Формировать элементарные знания о правилах поведения на дороге.</a:t>
            </a: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Задачи: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AutoNum type="arabicPeriod"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Дать детям представление о разновидностях транспорта.</a:t>
            </a:r>
          </a:p>
          <a:p>
            <a:pPr marL="457200" marR="0" lvl="0" indent="-45720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2.  Отметить характерные отличительные признаки транспорта.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3.  Формировать у детей представление о правилах поведения на проезжей части.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4.  Познакомить с сигналами светофора и пешеходным переходом.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2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Times New Roman" pitchFamily="18" charset="0"/>
              <a:ea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5.  Развивать внимание, память, мышление, речь, мелкую моторику, активизировать словарь.</a:t>
            </a:r>
            <a:r>
              <a:rPr kumimoji="0" lang="ru-RU" sz="22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Times New Roman" pitchFamily="18" charset="0"/>
                <a:cs typeface="Times New Roman" pitchFamily="18" charset="0"/>
              </a:rPr>
              <a:t> </a:t>
            </a:r>
          </a:p>
        </p:txBody>
      </p:sp>
      <p:pic>
        <p:nvPicPr>
          <p:cNvPr id="16" name="Picture 4" descr="Картинки по запросу картинки полицейский на прозрачном фоне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309100" y="5609431"/>
            <a:ext cx="1143000" cy="167268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34" name="Рисунок 33" descr="DSC09000.JPG"/>
          <p:cNvPicPr>
            <a:picLocks noChangeAspect="1"/>
          </p:cNvPicPr>
          <p:nvPr/>
        </p:nvPicPr>
        <p:blipFill>
          <a:blip r:embed="rId3" cstate="print">
            <a:lum bright="-12000" contrast="-8000"/>
          </a:blip>
          <a:stretch>
            <a:fillRect/>
          </a:stretch>
        </p:blipFill>
        <p:spPr>
          <a:xfrm>
            <a:off x="393700" y="3856831"/>
            <a:ext cx="50292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5" name="Рисунок 34" descr="DSC08997.JPG"/>
          <p:cNvPicPr>
            <a:picLocks noChangeAspect="1"/>
          </p:cNvPicPr>
          <p:nvPr/>
        </p:nvPicPr>
        <p:blipFill>
          <a:blip r:embed="rId4" cstate="print">
            <a:lum bright="-12000" contrast="-18000"/>
          </a:blip>
          <a:stretch>
            <a:fillRect/>
          </a:stretch>
        </p:blipFill>
        <p:spPr>
          <a:xfrm>
            <a:off x="317500" y="300831"/>
            <a:ext cx="5105400" cy="340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6" name="TextBox 35"/>
          <p:cNvSpPr txBox="1"/>
          <p:nvPr/>
        </p:nvSpPr>
        <p:spPr>
          <a:xfrm>
            <a:off x="5575300" y="504031"/>
            <a:ext cx="464820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057" name="Rectangle 33"/>
          <p:cNvSpPr>
            <a:spLocks noChangeArrowheads="1"/>
          </p:cNvSpPr>
          <p:nvPr/>
        </p:nvSpPr>
        <p:spPr bwMode="auto">
          <a:xfrm>
            <a:off x="5575300" y="1162521"/>
            <a:ext cx="4800600" cy="48936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</a:t>
            </a:r>
            <a:r>
              <a:rPr lang="ru-RU" sz="2400" b="1" dirty="0" smtClean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: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«Рассматривание и описание игрушки» (машины).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rgbClr val="FF0000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Дать представление о легковых и грузовых автомобилях. охарактеризовать основные части. Продолжать учить детей действиям с машинами. Формировать умение словами описать машину .</a:t>
            </a:r>
            <a:endParaRPr kumimoji="0" lang="ru-RU" sz="18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40" name="Picture 8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0"/>
            <a:ext cx="1297689" cy="1899057"/>
          </a:xfrm>
          <a:prstGeom prst="rect">
            <a:avLst/>
          </a:prstGeom>
          <a:noFill/>
        </p:spPr>
      </p:pic>
      <p:pic>
        <p:nvPicPr>
          <p:cNvPr id="41" name="Picture 10" descr="Похожее изображение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508500" y="2942431"/>
            <a:ext cx="914400" cy="847345"/>
          </a:xfrm>
          <a:prstGeom prst="rect">
            <a:avLst/>
          </a:prstGeom>
          <a:noFill/>
        </p:spPr>
      </p:pic>
      <p:pic>
        <p:nvPicPr>
          <p:cNvPr id="42" name="Picture 12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41300" y="6066631"/>
            <a:ext cx="1317917" cy="1277550"/>
          </a:xfrm>
          <a:prstGeom prst="rect">
            <a:avLst/>
          </a:prstGeom>
          <a:noFill/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15840" y="199231"/>
            <a:ext cx="133699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41300" y="3018631"/>
            <a:ext cx="1336996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Picture 4" descr="Картинки по запросу картинки полицейский на прозрачном фон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5118100" y="6066631"/>
            <a:ext cx="814070" cy="119132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11" name="Рисунок 10" descr="DSC090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7500" y="427831"/>
            <a:ext cx="4914901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 descr="DSC0900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22900" y="3882231"/>
            <a:ext cx="4945598" cy="32970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 descr="DSC089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377397" y="427831"/>
            <a:ext cx="4914901" cy="3276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56700" y="351632"/>
            <a:ext cx="1308100" cy="12674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0" name="Picture 2" descr="Картинки по запросу клипарт машины на прозрачном фон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37100" y="6142831"/>
            <a:ext cx="1222840" cy="1171475"/>
          </a:xfrm>
          <a:prstGeom prst="rect">
            <a:avLst/>
          </a:prstGeom>
          <a:noFill/>
        </p:spPr>
      </p:pic>
      <p:pic>
        <p:nvPicPr>
          <p:cNvPr id="22532" name="Picture 4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84900" y="6447631"/>
            <a:ext cx="1066800" cy="886333"/>
          </a:xfrm>
          <a:prstGeom prst="rect">
            <a:avLst/>
          </a:prstGeom>
          <a:noFill/>
          <a:scene3d>
            <a:camera prst="orthographicFront">
              <a:rot lat="21009205" lon="1049715" rev="1708873"/>
            </a:camera>
            <a:lightRig rig="threePt" dir="t"/>
          </a:scene3d>
        </p:spPr>
      </p:pic>
      <p:pic>
        <p:nvPicPr>
          <p:cNvPr id="17" name="Picture 8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-292100" y="1418431"/>
            <a:ext cx="2362200" cy="3456878"/>
          </a:xfrm>
          <a:prstGeom prst="rect">
            <a:avLst/>
          </a:prstGeom>
          <a:noFill/>
        </p:spPr>
      </p:pic>
      <p:pic>
        <p:nvPicPr>
          <p:cNvPr id="18" name="Picture 6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3670300" y="2866231"/>
            <a:ext cx="3124200" cy="1540345"/>
          </a:xfrm>
          <a:prstGeom prst="rect">
            <a:avLst/>
          </a:prstGeom>
          <a:noFill/>
        </p:spPr>
      </p:pic>
      <p:pic>
        <p:nvPicPr>
          <p:cNvPr id="19" name="Picture 12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80500" y="2713831"/>
            <a:ext cx="1317917" cy="1277550"/>
          </a:xfrm>
          <a:prstGeom prst="rect">
            <a:avLst/>
          </a:prstGeom>
          <a:noFill/>
        </p:spPr>
      </p:pic>
      <p:pic>
        <p:nvPicPr>
          <p:cNvPr id="20" name="Picture 10" descr="Похожее изображение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572640" y="351631"/>
            <a:ext cx="1315682" cy="1219200"/>
          </a:xfrm>
          <a:prstGeom prst="rect">
            <a:avLst/>
          </a:prstGeom>
          <a:noFill/>
        </p:spPr>
      </p:pic>
      <p:pic>
        <p:nvPicPr>
          <p:cNvPr id="21" name="Picture 4" descr="Картинки по запросу картинки полицейский на прозрачном фоне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9232900" y="5609431"/>
            <a:ext cx="1061468" cy="1553368"/>
          </a:xfrm>
          <a:prstGeom prst="rect">
            <a:avLst/>
          </a:prstGeom>
          <a:noFill/>
        </p:spPr>
      </p:pic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546100" y="4655282"/>
            <a:ext cx="44958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«Большой – маленький»</a:t>
            </a:r>
          </a:p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Научить детей подбирать гаражи в соответствии с размером машины.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24" name="Picture 12" descr="Похожее изображение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1689101" y="3323431"/>
            <a:ext cx="990600" cy="960259"/>
          </a:xfrm>
          <a:prstGeom prst="rect">
            <a:avLst/>
          </a:prstGeom>
          <a:noFill/>
        </p:spPr>
      </p:pic>
      <p:pic>
        <p:nvPicPr>
          <p:cNvPr id="25" name="Picture 12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9004300" y="2713831"/>
            <a:ext cx="1317917" cy="12775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Рисунок 9" descr="DSC090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3700" y="3933031"/>
            <a:ext cx="5105400" cy="3403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DSC0901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101600" y="923131"/>
            <a:ext cx="3429000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DSC09009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 rot="5400000">
            <a:off x="2641599" y="923132"/>
            <a:ext cx="3429001" cy="2286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13299" y="351631"/>
            <a:ext cx="1651583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Похожее изображени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744322" y="5685631"/>
            <a:ext cx="1669177" cy="1618051"/>
          </a:xfrm>
          <a:prstGeom prst="rect">
            <a:avLst/>
          </a:prstGeom>
          <a:noFill/>
        </p:spPr>
      </p:pic>
      <p:pic>
        <p:nvPicPr>
          <p:cNvPr id="15" name="Picture 8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542031" cy="2256631"/>
          </a:xfrm>
          <a:prstGeom prst="rect">
            <a:avLst/>
          </a:prstGeom>
          <a:noFill/>
        </p:spPr>
      </p:pic>
      <p:pic>
        <p:nvPicPr>
          <p:cNvPr id="16" name="Picture 4" descr="Картинки по запросу картинки полицейский на прозрачном фон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928100" y="5076031"/>
            <a:ext cx="1478028" cy="2162968"/>
          </a:xfrm>
          <a:prstGeom prst="rect">
            <a:avLst/>
          </a:prstGeom>
          <a:noFill/>
        </p:spPr>
      </p:pic>
      <p:pic>
        <p:nvPicPr>
          <p:cNvPr id="17" name="Picture 6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917700" y="3096953"/>
            <a:ext cx="2438400" cy="1202221"/>
          </a:xfrm>
          <a:prstGeom prst="rect">
            <a:avLst/>
          </a:prstGeom>
          <a:noFill/>
        </p:spPr>
      </p:pic>
      <p:pic>
        <p:nvPicPr>
          <p:cNvPr id="18" name="Picture 10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3700" y="3018631"/>
            <a:ext cx="1249350" cy="1157733"/>
          </a:xfrm>
          <a:prstGeom prst="rect">
            <a:avLst/>
          </a:prstGeom>
          <a:noFill/>
        </p:spPr>
      </p:pic>
      <p:sp>
        <p:nvSpPr>
          <p:cNvPr id="21505" name="Rectangle 1"/>
          <p:cNvSpPr>
            <a:spLocks noChangeArrowheads="1"/>
          </p:cNvSpPr>
          <p:nvPr/>
        </p:nvSpPr>
        <p:spPr bwMode="auto">
          <a:xfrm>
            <a:off x="6413500" y="1723230"/>
            <a:ext cx="3962400" cy="3021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Разноцветные колеса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 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Учить детей различать цвета, выкладывать по цвету, различать легковой автомобиль и грузовой.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Рисунок 9" descr="DSC09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22900" y="4009231"/>
            <a:ext cx="4945598" cy="3297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DSC090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17500" y="504031"/>
            <a:ext cx="4914901" cy="3276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DSC09040.JPG"/>
          <p:cNvPicPr>
            <a:picLocks noChangeAspect="1"/>
          </p:cNvPicPr>
          <p:nvPr/>
        </p:nvPicPr>
        <p:blipFill>
          <a:blip r:embed="rId5" cstate="print">
            <a:lum/>
          </a:blip>
          <a:stretch>
            <a:fillRect/>
          </a:stretch>
        </p:blipFill>
        <p:spPr>
          <a:xfrm>
            <a:off x="5422900" y="504031"/>
            <a:ext cx="5029200" cy="3352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-47869" y="0"/>
            <a:ext cx="1965569" cy="19044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356100" y="6066631"/>
            <a:ext cx="2590800" cy="1277360"/>
          </a:xfrm>
          <a:prstGeom prst="rect">
            <a:avLst/>
          </a:prstGeom>
          <a:noFill/>
        </p:spPr>
      </p:pic>
      <p:pic>
        <p:nvPicPr>
          <p:cNvPr id="15" name="Picture 12" descr="Похожее изображени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08500" y="3094831"/>
            <a:ext cx="1493547" cy="1447800"/>
          </a:xfrm>
          <a:prstGeom prst="rect">
            <a:avLst/>
          </a:prstGeom>
          <a:noFill/>
        </p:spPr>
      </p:pic>
      <p:pic>
        <p:nvPicPr>
          <p:cNvPr id="16" name="Picture 8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0" y="2104231"/>
            <a:ext cx="1952624" cy="2514599"/>
          </a:xfrm>
          <a:prstGeom prst="rect">
            <a:avLst/>
          </a:prstGeom>
          <a:noFill/>
        </p:spPr>
      </p:pic>
      <p:pic>
        <p:nvPicPr>
          <p:cNvPr id="17" name="Picture 10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309100" y="3252819"/>
            <a:ext cx="1143000" cy="1059181"/>
          </a:xfrm>
          <a:prstGeom prst="rect">
            <a:avLst/>
          </a:prstGeom>
          <a:noFill/>
        </p:spPr>
      </p:pic>
      <p:sp>
        <p:nvSpPr>
          <p:cNvPr id="20481" name="Rectangle 1"/>
          <p:cNvSpPr>
            <a:spLocks noChangeArrowheads="1"/>
          </p:cNvSpPr>
          <p:nvPr/>
        </p:nvSpPr>
        <p:spPr bwMode="auto">
          <a:xfrm>
            <a:off x="393700" y="4390519"/>
            <a:ext cx="4191000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Тема: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11111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Дорожка для машин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FF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Учить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рисовать горизонтальные линии не отрывая руки.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8" name="Picture 12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3271500" y="5380831"/>
            <a:ext cx="990600" cy="960258"/>
          </a:xfrm>
          <a:prstGeom prst="rect">
            <a:avLst/>
          </a:prstGeom>
          <a:noFill/>
        </p:spPr>
      </p:pic>
      <p:pic>
        <p:nvPicPr>
          <p:cNvPr id="19" name="Picture 4" descr="Картинки по запросу картинки полицейский на прозрачном фоне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4356100" y="504031"/>
            <a:ext cx="1197609" cy="17525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00" y="198438"/>
            <a:ext cx="10363200" cy="724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10" name="Рисунок 9" descr="DSC09042.JPG"/>
          <p:cNvPicPr>
            <a:picLocks noChangeAspect="1"/>
          </p:cNvPicPr>
          <p:nvPr/>
        </p:nvPicPr>
        <p:blipFill>
          <a:blip r:embed="rId3" cstate="print"/>
          <a:srcRect l="36455" t="2146" r="20151" b="5357"/>
          <a:stretch>
            <a:fillRect/>
          </a:stretch>
        </p:blipFill>
        <p:spPr>
          <a:xfrm>
            <a:off x="3814234" y="2713831"/>
            <a:ext cx="3132666" cy="4451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 descr="DSC0904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-273050" y="3456781"/>
            <a:ext cx="4457700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 descr="DSC0905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5400000">
            <a:off x="6591299" y="3450431"/>
            <a:ext cx="4419600" cy="2946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93700" y="2485231"/>
            <a:ext cx="1755513" cy="17008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Прямоугольник 13"/>
          <p:cNvSpPr/>
          <p:nvPr/>
        </p:nvSpPr>
        <p:spPr>
          <a:xfrm>
            <a:off x="5346700" y="275431"/>
            <a:ext cx="5029200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/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Тема:</a:t>
            </a:r>
          </a:p>
          <a:p>
            <a:pPr lvl="0" algn="ctr" defTabSz="914400"/>
            <a:r>
              <a:rPr lang="ru-RU" sz="2400" b="1" dirty="0" smtClean="0">
                <a:solidFill>
                  <a:srgbClr val="111111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000066"/>
                </a:solidFill>
                <a:latin typeface="Calibri"/>
                <a:ea typeface="Times New Roman" pitchFamily="18" charset="0"/>
                <a:cs typeface="Arial" pitchFamily="34" charset="0"/>
              </a:rPr>
              <a:t>«</a:t>
            </a:r>
            <a:r>
              <a:rPr lang="ru-RU" sz="2400" b="1" dirty="0" smtClean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Дорожка для машин</a:t>
            </a:r>
            <a:r>
              <a:rPr lang="ru-RU" sz="2400" b="1" dirty="0" smtClean="0">
                <a:solidFill>
                  <a:srgbClr val="000066"/>
                </a:solidFill>
                <a:latin typeface="Calibri"/>
                <a:ea typeface="Times New Roman" pitchFamily="18" charset="0"/>
                <a:cs typeface="Arial" pitchFamily="34" charset="0"/>
              </a:rPr>
              <a:t>»</a:t>
            </a:r>
          </a:p>
          <a:p>
            <a:pPr lvl="0" defTabSz="914400"/>
            <a:r>
              <a:rPr lang="ru-RU" sz="2400" b="1" dirty="0" smtClean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FF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</a:p>
          <a:p>
            <a:pPr lvl="0" algn="ctr" defTabSz="914400"/>
            <a:r>
              <a:rPr lang="ru-RU" sz="2400" b="1" dirty="0" smtClean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Учить рисовать горизонтальные линии не отрывая руки.</a:t>
            </a:r>
            <a:endParaRPr lang="ru-RU" sz="2400" b="1" dirty="0" smtClean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8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0" y="0"/>
            <a:ext cx="2284841" cy="2942430"/>
          </a:xfrm>
          <a:prstGeom prst="rect">
            <a:avLst/>
          </a:prstGeom>
          <a:noFill/>
        </p:spPr>
      </p:pic>
      <p:pic>
        <p:nvPicPr>
          <p:cNvPr id="16" name="Picture 4" descr="Картинки по запросу картинки полицейский на прозрачном фон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461500" y="5832455"/>
            <a:ext cx="1045209" cy="1529575"/>
          </a:xfrm>
          <a:prstGeom prst="rect">
            <a:avLst/>
          </a:prstGeom>
          <a:noFill/>
        </p:spPr>
      </p:pic>
      <p:pic>
        <p:nvPicPr>
          <p:cNvPr id="17" name="Picture 12" descr="Похожее изображени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108700" y="5838031"/>
            <a:ext cx="1493547" cy="1447800"/>
          </a:xfrm>
          <a:prstGeom prst="rect">
            <a:avLst/>
          </a:prstGeom>
          <a:noFill/>
        </p:spPr>
      </p:pic>
      <p:pic>
        <p:nvPicPr>
          <p:cNvPr id="18" name="Picture 10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832100" y="5914231"/>
            <a:ext cx="1447800" cy="1341629"/>
          </a:xfrm>
          <a:prstGeom prst="rect">
            <a:avLst/>
          </a:prstGeom>
          <a:noFill/>
        </p:spPr>
      </p:pic>
      <p:pic>
        <p:nvPicPr>
          <p:cNvPr id="19" name="Picture 6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2146300" y="1494631"/>
            <a:ext cx="3245599" cy="1600200"/>
          </a:xfrm>
          <a:prstGeom prst="rect">
            <a:avLst/>
          </a:prstGeom>
          <a:noFill/>
        </p:spPr>
      </p:pic>
      <p:pic>
        <p:nvPicPr>
          <p:cNvPr id="20" name="Picture 4" descr="Картинки по запросу картинки полицейский на прозрачном фон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385300" y="5761831"/>
            <a:ext cx="1045209" cy="1529575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Рисунок 3" descr="17160543.jp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7500" y="221978"/>
            <a:ext cx="10045700" cy="7023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2" name="Picture 2" descr="C:\Documents and Settings\Цимбал\Рабочий стол\1424982066_sun22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093152" cy="2028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4584700" y="1875631"/>
            <a:ext cx="5638800" cy="646331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r" defTabSz="1043056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3600" b="1" i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+mn-lt"/>
            </a:endParaRPr>
          </a:p>
        </p:txBody>
      </p:sp>
      <p:pic>
        <p:nvPicPr>
          <p:cNvPr id="16" name="Рисунок 15" descr="DSC0908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803900" y="427831"/>
            <a:ext cx="4457701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 descr="DSC09087.JPG"/>
          <p:cNvPicPr>
            <a:picLocks noChangeAspect="1"/>
          </p:cNvPicPr>
          <p:nvPr/>
        </p:nvPicPr>
        <p:blipFill>
          <a:blip r:embed="rId5" cstate="print"/>
          <a:srcRect l="23349" t="11623" r="5227" b="26014"/>
          <a:stretch>
            <a:fillRect/>
          </a:stretch>
        </p:blipFill>
        <p:spPr>
          <a:xfrm rot="5400000">
            <a:off x="7312092" y="4165361"/>
            <a:ext cx="3689216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3060700" y="3588117"/>
            <a:ext cx="4495800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«Собери Светофор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Calibri"/>
                <a:ea typeface="Times New Roman" pitchFamily="18" charset="0"/>
                <a:cs typeface="Arial" pitchFamily="34" charset="0"/>
              </a:rPr>
              <a:t>»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C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Цель: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2400" b="1" dirty="0" smtClean="0">
                <a:solidFill>
                  <a:srgbClr val="000066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Продолжать </a:t>
            </a: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закреплять представление о назначение светофора, его сигналах.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rgbClr val="000066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Учить собирать целое из частей по образцу.</a:t>
            </a:r>
            <a:endParaRPr kumimoji="0" lang="ru-RU" sz="2400" b="1" i="0" u="none" strike="noStrike" cap="none" normalizeH="0" baseline="0" dirty="0" smtClean="0">
              <a:ln>
                <a:noFill/>
              </a:ln>
              <a:solidFill>
                <a:srgbClr val="000066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9" name="Рисунок 18" descr="DSC09112.JPG"/>
          <p:cNvPicPr>
            <a:picLocks noChangeAspect="1"/>
          </p:cNvPicPr>
          <p:nvPr/>
        </p:nvPicPr>
        <p:blipFill>
          <a:blip r:embed="rId6" cstate="print"/>
          <a:srcRect l="21217" r="18019" b="429"/>
          <a:stretch>
            <a:fillRect/>
          </a:stretch>
        </p:blipFill>
        <p:spPr>
          <a:xfrm>
            <a:off x="3213100" y="427831"/>
            <a:ext cx="2424363" cy="2971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 descr="DSC09113.JPG"/>
          <p:cNvPicPr>
            <a:picLocks noChangeAspect="1"/>
          </p:cNvPicPr>
          <p:nvPr/>
        </p:nvPicPr>
        <p:blipFill>
          <a:blip r:embed="rId7" cstate="print"/>
          <a:srcRect l="14821" t="6826" r="10557" b="21217"/>
          <a:stretch>
            <a:fillRect/>
          </a:stretch>
        </p:blipFill>
        <p:spPr>
          <a:xfrm rot="5400000">
            <a:off x="-186267" y="4055798"/>
            <a:ext cx="3674534" cy="2362200"/>
          </a:xfrm>
          <a:prstGeom prst="rect">
            <a:avLst/>
          </a:prstGeom>
        </p:spPr>
      </p:pic>
      <p:pic>
        <p:nvPicPr>
          <p:cNvPr id="21" name="Picture 8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27100" y="351631"/>
            <a:ext cx="2755900" cy="3549062"/>
          </a:xfrm>
          <a:prstGeom prst="rect">
            <a:avLst/>
          </a:prstGeom>
          <a:noFill/>
        </p:spPr>
      </p:pic>
      <p:pic>
        <p:nvPicPr>
          <p:cNvPr id="23" name="Picture 4" descr="Картинки по запросу картинки полицейский на прозрачном фоне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7327900" y="5533231"/>
            <a:ext cx="1045209" cy="1529575"/>
          </a:xfrm>
          <a:prstGeom prst="rect">
            <a:avLst/>
          </a:prstGeom>
          <a:noFill/>
        </p:spPr>
      </p:pic>
      <p:pic>
        <p:nvPicPr>
          <p:cNvPr id="24" name="Picture 12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2451100" y="6066631"/>
            <a:ext cx="1140592" cy="1105656"/>
          </a:xfrm>
          <a:prstGeom prst="rect">
            <a:avLst/>
          </a:prstGeom>
          <a:noFill/>
        </p:spPr>
      </p:pic>
      <p:pic>
        <p:nvPicPr>
          <p:cNvPr id="25" name="Picture 10" descr="Похожее изображение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99730" y="3018631"/>
            <a:ext cx="984570" cy="912369"/>
          </a:xfrm>
          <a:prstGeom prst="rect">
            <a:avLst/>
          </a:prstGeom>
          <a:noFill/>
        </p:spPr>
      </p:pic>
      <p:pic>
        <p:nvPicPr>
          <p:cNvPr id="26" name="Picture 6" descr="Картинки по запросу картинки детские пдд на прозрачном фоне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118100" y="504031"/>
            <a:ext cx="2318284" cy="1143000"/>
          </a:xfrm>
          <a:prstGeom prst="rect">
            <a:avLst/>
          </a:prstGeom>
          <a:noFill/>
        </p:spPr>
      </p:pic>
      <p:pic>
        <p:nvPicPr>
          <p:cNvPr id="27" name="Picture 12" descr="Похожее изображение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9232900" y="2637631"/>
            <a:ext cx="1140592" cy="110565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668</TotalTime>
  <Words>293</Words>
  <Application>Microsoft Office PowerPoint</Application>
  <PresentationFormat>Произвольный</PresentationFormat>
  <Paragraphs>63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Katya</dc:creator>
  <cp:lastModifiedBy>12345</cp:lastModifiedBy>
  <cp:revision>62</cp:revision>
  <dcterms:modified xsi:type="dcterms:W3CDTF">2018-07-05T07:15:02Z</dcterms:modified>
</cp:coreProperties>
</file>