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8" r:id="rId4"/>
    <p:sldId id="263" r:id="rId5"/>
    <p:sldId id="265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6230-B37F-4A1B-BA12-A43F21597457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6839-2377-4B03-8569-6EFD34EC2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6839-2377-4B03-8569-6EFD34EC24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hare.yandex.net/go.xml?service=surfingbird&amp;url=http://apsych.ru/2013/04/18/detki-2-3-let-yaselnaya-gruppa/&amp;title=%D0%92%D0%BE%D0%B7%D1%80%D0%B0%D1%81%D1%82%D0%BD%D1%8B%D0%B5%20%D0%BE%D1%81%D0%BE%D0%B1%D0%B5%D0%BD%D0%BD%D0%BE%D1%81%D1%82%D0%B8%20%D0%B4%D0%B5%D1%82%D0%B5%D0%B9%202-3%20%D0%BB%D0%B5%D1%82%20(%D1%8F%D1%81%D0%B5%D0%BB%D1%8C%D0%BD%D0%B0%D1%8F%20%D0%B3%D1%80%D1%83%D0%BF%D0%BF%D0%B0)%20|%20%D0%94%D0%B5%D1%82%D1%81%D0%BA%D0%B0%D1%8F%20%D0%BF%D1%81%D0%B8%D1%85%D0%BE%D0%BB%D0%BE%D0%B3%D0%B8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56792"/>
            <a:ext cx="514806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2-3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    Ранний </a:t>
            </a:r>
            <a:r>
              <a:rPr lang="ru-RU" sz="2200" dirty="0" smtClean="0"/>
              <a:t>возраст завершается кризисом трех лет</a:t>
            </a:r>
            <a:r>
              <a:rPr lang="en-US" sz="2200" dirty="0" smtClean="0"/>
              <a:t>.</a:t>
            </a:r>
            <a:r>
              <a:rPr lang="ru-RU" sz="2200" dirty="0" smtClean="0"/>
              <a:t> Ребенок осознает себя как отдельного человека</a:t>
            </a:r>
            <a:r>
              <a:rPr lang="en-US" sz="2200" dirty="0" smtClean="0"/>
              <a:t>, </a:t>
            </a:r>
            <a:r>
              <a:rPr lang="ru-RU" sz="2200" dirty="0" smtClean="0"/>
              <a:t>отличного от взрослого</a:t>
            </a:r>
            <a:r>
              <a:rPr lang="en-US" sz="2200" dirty="0" smtClean="0"/>
              <a:t>. </a:t>
            </a:r>
            <a:r>
              <a:rPr lang="ru-RU" sz="2200" dirty="0" smtClean="0"/>
              <a:t> У него формируется </a:t>
            </a:r>
            <a:r>
              <a:rPr lang="ru-RU" sz="2200" dirty="0" smtClean="0"/>
              <a:t>образ «</a:t>
            </a:r>
            <a:r>
              <a:rPr lang="ru-RU" sz="2200" b="1" dirty="0" smtClean="0"/>
              <a:t>Я</a:t>
            </a:r>
            <a:r>
              <a:rPr lang="ru-RU" sz="2200" dirty="0" smtClean="0"/>
              <a:t>»</a:t>
            </a:r>
            <a:r>
              <a:rPr lang="ru-RU" sz="2200" b="1" dirty="0" smtClean="0"/>
              <a:t>- </a:t>
            </a:r>
            <a:r>
              <a:rPr lang="ru-RU" sz="2200" dirty="0" smtClean="0"/>
              <a:t>новая позиции </a:t>
            </a:r>
            <a:r>
              <a:rPr lang="ru-RU" sz="2200" dirty="0" smtClean="0"/>
              <a:t>«</a:t>
            </a:r>
            <a:r>
              <a:rPr lang="ru-RU" sz="2200" b="1" dirty="0" smtClean="0"/>
              <a:t>САМ»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  <a:r>
              <a:rPr lang="ru-RU" sz="2200" dirty="0"/>
              <a:t>В</a:t>
            </a:r>
            <a:r>
              <a:rPr lang="ru-RU" sz="2200" dirty="0" smtClean="0"/>
              <a:t>озрастание его самостоятельности</a:t>
            </a:r>
            <a:r>
              <a:rPr lang="ru-RU" sz="2200" dirty="0"/>
              <a:t> </a:t>
            </a:r>
            <a:r>
              <a:rPr lang="ru-RU" sz="2200" dirty="0" smtClean="0"/>
              <a:t>и </a:t>
            </a:r>
            <a:r>
              <a:rPr lang="ru-RU" sz="2200" dirty="0" smtClean="0"/>
              <a:t>активности</a:t>
            </a:r>
            <a:r>
              <a:rPr lang="en-US" sz="2200" dirty="0" smtClean="0"/>
              <a:t> </a:t>
            </a:r>
            <a:r>
              <a:rPr lang="ru-RU" sz="2200" dirty="0" smtClean="0"/>
              <a:t> </a:t>
            </a:r>
            <a:r>
              <a:rPr lang="ru-RU" sz="2200" dirty="0" smtClean="0"/>
              <a:t>требуют от близких взрослых своевременной перестройки</a:t>
            </a:r>
            <a:r>
              <a:rPr lang="en-US" sz="2200" dirty="0" smtClean="0"/>
              <a:t>.</a:t>
            </a:r>
            <a:r>
              <a:rPr lang="ru-RU" sz="2200" dirty="0" smtClean="0"/>
              <a:t> Если новые отношения с ребенком не складываются</a:t>
            </a:r>
            <a:r>
              <a:rPr lang="en-US" sz="2200" dirty="0" smtClean="0"/>
              <a:t>, </a:t>
            </a:r>
            <a:r>
              <a:rPr lang="ru-RU" sz="2200" dirty="0" smtClean="0"/>
              <a:t> его инициатива не поощряется</a:t>
            </a:r>
            <a:r>
              <a:rPr lang="en-US" sz="2200" dirty="0" smtClean="0"/>
              <a:t>, </a:t>
            </a:r>
            <a:r>
              <a:rPr lang="ru-RU" sz="2200" dirty="0" smtClean="0"/>
              <a:t> самостоятельность постоянно ограничивается</a:t>
            </a:r>
            <a:r>
              <a:rPr lang="en-US" sz="2200" dirty="0" smtClean="0"/>
              <a:t>,</a:t>
            </a:r>
            <a:r>
              <a:rPr lang="ru-RU" sz="2200" dirty="0" smtClean="0"/>
              <a:t> у ребенка возникают собственно КРИЗИСНЫЕ ЯВЛЕНИЯ</a:t>
            </a:r>
            <a:r>
              <a:rPr lang="en-US" sz="2200" dirty="0" smtClean="0"/>
              <a:t>,</a:t>
            </a:r>
            <a:r>
              <a:rPr lang="ru-RU" sz="2200" dirty="0" smtClean="0"/>
              <a:t> проявляющиеся в отношениях со взрослыми</a:t>
            </a:r>
            <a:r>
              <a:rPr lang="en-US" sz="2200" dirty="0" smtClean="0"/>
              <a:t>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    Кризис </a:t>
            </a:r>
            <a:r>
              <a:rPr lang="ru-RU" sz="2200" dirty="0" smtClean="0"/>
              <a:t>может продолжаться от нескольких месяцев до двух лет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  <a:r>
              <a:rPr lang="en-US" sz="2200" dirty="0" smtClean="0"/>
              <a:t>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Кризис трех лет  </a:t>
            </a:r>
            <a:r>
              <a:rPr lang="ru-RU" sz="2200" dirty="0"/>
              <a:t>часто сопровождается рядом отрицательных проявлений : </a:t>
            </a:r>
            <a:endParaRPr lang="ru-RU" sz="2200" dirty="0" smtClean="0"/>
          </a:p>
          <a:p>
            <a:r>
              <a:rPr lang="ru-RU" sz="2200" dirty="0" smtClean="0"/>
              <a:t>Негативизмом </a:t>
            </a:r>
          </a:p>
          <a:p>
            <a:r>
              <a:rPr lang="ru-RU" sz="2200" dirty="0" smtClean="0"/>
              <a:t>Упрямством</a:t>
            </a:r>
            <a:r>
              <a:rPr lang="en-US" sz="2200" dirty="0" smtClean="0"/>
              <a:t> </a:t>
            </a:r>
            <a:r>
              <a:rPr lang="ru-RU" sz="2200" dirty="0" smtClean="0"/>
              <a:t> </a:t>
            </a:r>
          </a:p>
          <a:p>
            <a:r>
              <a:rPr lang="ru-RU" sz="2200" dirty="0"/>
              <a:t>Н</a:t>
            </a:r>
            <a:r>
              <a:rPr lang="ru-RU" sz="2200" dirty="0" smtClean="0"/>
              <a:t>арушением </a:t>
            </a:r>
            <a:r>
              <a:rPr lang="ru-RU" sz="2200" dirty="0"/>
              <a:t>общения со </a:t>
            </a:r>
            <a:r>
              <a:rPr lang="ru-RU" sz="2200" dirty="0" smtClean="0"/>
              <a:t>взрослым</a:t>
            </a:r>
          </a:p>
          <a:p>
            <a:r>
              <a:rPr lang="ru-RU" sz="2200" dirty="0" smtClean="0"/>
              <a:t>Строптивостью</a:t>
            </a:r>
            <a:endParaRPr lang="en-US" sz="2200" dirty="0" smtClean="0"/>
          </a:p>
          <a:p>
            <a:r>
              <a:rPr lang="ru-RU" sz="2200" dirty="0" smtClean="0"/>
              <a:t>Своеволием</a:t>
            </a:r>
          </a:p>
          <a:p>
            <a:r>
              <a:rPr lang="ru-RU" sz="2200" dirty="0" smtClean="0"/>
              <a:t>Протестом</a:t>
            </a:r>
          </a:p>
          <a:p>
            <a:r>
              <a:rPr lang="ru-RU" sz="2200" dirty="0" smtClean="0"/>
              <a:t>Симптомом обесценивания</a:t>
            </a:r>
          </a:p>
          <a:p>
            <a:r>
              <a:rPr lang="ru-RU" sz="2200" dirty="0" smtClean="0"/>
              <a:t>Деспотизмом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328592"/>
          </a:xfrm>
        </p:spPr>
        <p:txBody>
          <a:bodyPr/>
          <a:lstStyle/>
          <a:p>
            <a:r>
              <a:rPr lang="ru-RU" sz="2200" dirty="0" smtClean="0"/>
              <a:t>Ели ребенок упрямится</a:t>
            </a:r>
            <a:r>
              <a:rPr lang="en-US" sz="2200" dirty="0" smtClean="0"/>
              <a:t>, </a:t>
            </a:r>
            <a:r>
              <a:rPr lang="ru-RU" sz="2200" dirty="0" smtClean="0"/>
              <a:t>не придавайте этому большого значения</a:t>
            </a:r>
            <a:r>
              <a:rPr lang="en-US" sz="2200" dirty="0" smtClean="0"/>
              <a:t>. </a:t>
            </a:r>
            <a:r>
              <a:rPr lang="ru-RU" sz="2200" dirty="0" smtClean="0"/>
              <a:t> Примите к сведению этот приступ</a:t>
            </a:r>
            <a:r>
              <a:rPr lang="en-US" sz="2200" dirty="0" smtClean="0"/>
              <a:t>, </a:t>
            </a:r>
            <a:r>
              <a:rPr lang="ru-RU" sz="2200" dirty="0" smtClean="0"/>
              <a:t> но не очень волнуйтесь за ребенка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Оставайтесь вовремя приступа упрямства рядом с ребенком и дайте ему почувствовать</a:t>
            </a:r>
            <a:r>
              <a:rPr lang="en-US" sz="2200" dirty="0" smtClean="0"/>
              <a:t>,</a:t>
            </a:r>
            <a:r>
              <a:rPr lang="ru-RU" sz="2200" dirty="0" smtClean="0"/>
              <a:t> что понимаете</a:t>
            </a:r>
            <a:r>
              <a:rPr lang="en-US" sz="2200" dirty="0" smtClean="0"/>
              <a:t>,</a:t>
            </a:r>
            <a:r>
              <a:rPr lang="ru-RU" sz="2200" dirty="0" smtClean="0"/>
              <a:t> как он страдает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</a:p>
          <a:p>
            <a:r>
              <a:rPr lang="ru-RU" sz="2200" u="sng" dirty="0" smtClean="0"/>
              <a:t>Не пытайтесь в это время что-либо внушать ребенку</a:t>
            </a:r>
            <a:r>
              <a:rPr lang="en-US" sz="2200" u="sng" dirty="0" smtClean="0"/>
              <a:t>.</a:t>
            </a:r>
            <a:r>
              <a:rPr lang="ru-RU" sz="2200" u="sng" dirty="0" smtClean="0"/>
              <a:t> Ругать и наказывать  </a:t>
            </a:r>
            <a:r>
              <a:rPr lang="ru-RU" sz="2200" dirty="0" smtClean="0"/>
              <a:t>в такой ситуации не имеет смысла</a:t>
            </a:r>
            <a:r>
              <a:rPr lang="en-US" sz="2200" dirty="0" smtClean="0"/>
              <a:t>. </a:t>
            </a:r>
            <a:r>
              <a:rPr lang="ru-RU" sz="2200" u="sng" dirty="0" smtClean="0"/>
              <a:t>Он сильно возбужден и не сможет вас понять</a:t>
            </a:r>
            <a:r>
              <a:rPr lang="en-US" sz="2200" u="sng" dirty="0" smtClean="0"/>
              <a:t>. </a:t>
            </a:r>
          </a:p>
          <a:p>
            <a:r>
              <a:rPr lang="ru-RU" sz="2200" u="sng" dirty="0" smtClean="0"/>
              <a:t>Будьте в поведении с ребенком настойчивы</a:t>
            </a:r>
            <a:r>
              <a:rPr lang="en-US" sz="2200" u="sng" dirty="0" smtClean="0"/>
              <a:t>, </a:t>
            </a:r>
            <a:r>
              <a:rPr lang="ru-RU" sz="2200" u="sng" dirty="0" smtClean="0"/>
              <a:t>не говорите «да»</a:t>
            </a:r>
            <a:r>
              <a:rPr lang="en-US" sz="2200" u="sng" dirty="0" smtClean="0"/>
              <a:t>, </a:t>
            </a:r>
            <a:r>
              <a:rPr lang="ru-RU" sz="2200" u="sng" dirty="0" smtClean="0"/>
              <a:t>когда необходимо твердое «нет»</a:t>
            </a:r>
            <a:r>
              <a:rPr lang="en-US" sz="2200" u="sng" dirty="0" smtClean="0"/>
              <a:t>,</a:t>
            </a:r>
            <a:r>
              <a:rPr lang="ru-RU" sz="2200" u="sng" dirty="0" smtClean="0"/>
              <a:t> </a:t>
            </a:r>
            <a:r>
              <a:rPr lang="ru-RU" sz="2200" dirty="0" smtClean="0"/>
              <a:t>оставайтесь и дальше при этом мнении</a:t>
            </a:r>
            <a:r>
              <a:rPr lang="en-US" sz="2200" dirty="0" smtClean="0"/>
              <a:t>. </a:t>
            </a:r>
            <a:endParaRPr lang="ru-RU" sz="2200" dirty="0" smtClean="0"/>
          </a:p>
          <a:p>
            <a:r>
              <a:rPr lang="ru-RU" sz="2200" dirty="0" smtClean="0"/>
              <a:t>Не пытайтесь любыми путями сгладить кризис</a:t>
            </a:r>
            <a:r>
              <a:rPr lang="en-US" sz="2200" dirty="0" smtClean="0"/>
              <a:t>,</a:t>
            </a:r>
            <a:r>
              <a:rPr lang="ru-RU" sz="2200" dirty="0" smtClean="0"/>
              <a:t> помня</a:t>
            </a:r>
            <a:r>
              <a:rPr lang="en-US" sz="2200" dirty="0" smtClean="0"/>
              <a:t>, </a:t>
            </a:r>
            <a:r>
              <a:rPr lang="ru-RU" sz="2200" dirty="0" smtClean="0"/>
              <a:t>что в дальнейшем у ребенка может повыситься чувство ответственности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83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5256584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cs typeface="Calibri" pitchFamily="34" charset="0"/>
              </a:rPr>
              <a:t>Причины </a:t>
            </a:r>
            <a:r>
              <a:rPr lang="ru-RU" sz="2400" b="1" dirty="0">
                <a:cs typeface="Calibri" pitchFamily="34" charset="0"/>
              </a:rPr>
              <a:t>капризов и </a:t>
            </a:r>
            <a:r>
              <a:rPr lang="ru-RU" sz="2400" b="1" dirty="0" smtClean="0">
                <a:cs typeface="Calibri" pitchFamily="34" charset="0"/>
              </a:rPr>
              <a:t>упрямства </a:t>
            </a:r>
            <a:r>
              <a:rPr lang="ru-RU" sz="2400" b="1" dirty="0">
                <a:cs typeface="Calibri" pitchFamily="34" charset="0"/>
              </a:rPr>
              <a:t>могут быть</a:t>
            </a:r>
            <a:r>
              <a:rPr lang="ru-RU" sz="2200" dirty="0">
                <a:cs typeface="Calibri" pitchFamily="34" charset="0"/>
              </a:rPr>
              <a:t>: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cs typeface="Calibri" pitchFamily="34" charset="0"/>
              </a:rPr>
              <a:t>Нарушения режима дня.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cs typeface="Calibri" pitchFamily="34" charset="0"/>
              </a:rPr>
              <a:t>Обилие новых впечатлений.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cs typeface="Calibri" pitchFamily="34" charset="0"/>
              </a:rPr>
              <a:t>Плохое самочувствие во время болезни.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cs typeface="Calibri" pitchFamily="34" charset="0"/>
              </a:rPr>
              <a:t>Переутомление (физическое и психическое).</a:t>
            </a:r>
          </a:p>
          <a:p>
            <a:pPr algn="ctr">
              <a:buNone/>
            </a:pPr>
            <a:r>
              <a:rPr lang="ru-RU" sz="2200" b="1" dirty="0">
                <a:cs typeface="Calibri" pitchFamily="34" charset="0"/>
              </a:rPr>
              <a:t>Преодолеть капризы можно, если: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cs typeface="Calibri" pitchFamily="34" charset="0"/>
              </a:rPr>
              <a:t>Все члены семьи будут иметь </a:t>
            </a:r>
            <a:r>
              <a:rPr lang="ru-RU" sz="2200" b="1" dirty="0">
                <a:cs typeface="Calibri" pitchFamily="34" charset="0"/>
              </a:rPr>
              <a:t>единые требования </a:t>
            </a:r>
            <a:r>
              <a:rPr lang="ru-RU" sz="2200" dirty="0">
                <a:cs typeface="Calibri" pitchFamily="34" charset="0"/>
              </a:rPr>
              <a:t>к ребенку.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cs typeface="Calibri" pitchFamily="34" charset="0"/>
              </a:rPr>
              <a:t>Будут </a:t>
            </a:r>
            <a:r>
              <a:rPr lang="ru-RU" sz="2200" b="1" dirty="0">
                <a:cs typeface="Calibri" pitchFamily="34" charset="0"/>
              </a:rPr>
              <a:t>тверды в позиции</a:t>
            </a:r>
            <a:r>
              <a:rPr lang="ru-RU" sz="2200" dirty="0">
                <a:cs typeface="Calibri" pitchFamily="34" charset="0"/>
              </a:rPr>
              <a:t>, дадут понять значение слова </a:t>
            </a:r>
            <a:r>
              <a:rPr lang="ru-RU" sz="2200" b="1" i="1" dirty="0">
                <a:cs typeface="Calibri" pitchFamily="34" charset="0"/>
              </a:rPr>
              <a:t>«нельзя».</a:t>
            </a:r>
          </a:p>
          <a:p>
            <a:pPr>
              <a:buClr>
                <a:srgbClr val="003399"/>
              </a:buClr>
            </a:pPr>
            <a:r>
              <a:rPr lang="ru-RU" sz="2200" dirty="0" smtClean="0">
                <a:cs typeface="Calibri" pitchFamily="34" charset="0"/>
              </a:rPr>
              <a:t>Научат </a:t>
            </a:r>
            <a:r>
              <a:rPr lang="ru-RU" sz="2200" dirty="0">
                <a:cs typeface="Calibri" pitchFamily="34" charset="0"/>
              </a:rPr>
              <a:t>ребенка хотеть, т.е. вырабатывать настойчивость в достижении цели.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cs typeface="Calibri" pitchFamily="34" charset="0"/>
              </a:rPr>
              <a:t>Будут </a:t>
            </a:r>
            <a:r>
              <a:rPr lang="ru-RU" sz="2200" b="1" dirty="0">
                <a:cs typeface="Calibri" pitchFamily="34" charset="0"/>
              </a:rPr>
              <a:t>развивать</a:t>
            </a:r>
            <a:r>
              <a:rPr lang="ru-RU" sz="2200" dirty="0">
                <a:cs typeface="Calibri" pitchFamily="34" charset="0"/>
              </a:rPr>
              <a:t> у ребенка </a:t>
            </a:r>
            <a:r>
              <a:rPr lang="ru-RU" sz="2200" b="1" dirty="0">
                <a:cs typeface="Calibri" pitchFamily="34" charset="0"/>
              </a:rPr>
              <a:t>самостоятельность в совместной со взрослыми деятельности</a:t>
            </a:r>
            <a:r>
              <a:rPr lang="ru-RU" sz="2200" b="1" i="1" dirty="0"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6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en-US" sz="2200" dirty="0" smtClean="0"/>
              <a:t>  </a:t>
            </a:r>
            <a:r>
              <a:rPr lang="ru-RU" sz="2200" dirty="0" smtClean="0"/>
              <a:t>Дети раннего возраста – очаровательные существа</a:t>
            </a:r>
            <a:r>
              <a:rPr lang="en-US" sz="2200" dirty="0" smtClean="0"/>
              <a:t>.</a:t>
            </a:r>
            <a:r>
              <a:rPr lang="ru-RU" sz="2200" dirty="0" smtClean="0"/>
              <a:t> Они любознательны</a:t>
            </a:r>
            <a:r>
              <a:rPr lang="en-US" sz="2200" dirty="0" smtClean="0"/>
              <a:t>,</a:t>
            </a:r>
            <a:r>
              <a:rPr lang="ru-RU" sz="2200" dirty="0" smtClean="0"/>
              <a:t> любопытные</a:t>
            </a:r>
            <a:r>
              <a:rPr lang="en-US" sz="2200" dirty="0" smtClean="0"/>
              <a:t>,</a:t>
            </a:r>
            <a:r>
              <a:rPr lang="ru-RU" sz="2200" dirty="0" smtClean="0"/>
              <a:t> искренни</a:t>
            </a:r>
            <a:r>
              <a:rPr lang="en-US" sz="2200" dirty="0" smtClean="0"/>
              <a:t>, </a:t>
            </a:r>
            <a:r>
              <a:rPr lang="ru-RU" sz="2200" dirty="0" smtClean="0"/>
              <a:t>забавны</a:t>
            </a:r>
            <a:r>
              <a:rPr lang="en-US" sz="2200" dirty="0" smtClean="0"/>
              <a:t>.</a:t>
            </a:r>
            <a:r>
              <a:rPr lang="ru-RU" sz="2200" dirty="0" smtClean="0"/>
              <a:t> Наблюдать за ними – одно удовольствие</a:t>
            </a:r>
            <a:r>
              <a:rPr lang="en-US" sz="2200" dirty="0" smtClean="0"/>
              <a:t>. </a:t>
            </a:r>
            <a:r>
              <a:rPr lang="ru-RU" sz="2200" dirty="0" smtClean="0"/>
              <a:t>От маленьких детей к взрослым идут волны умиротворения и расслабленность</a:t>
            </a:r>
            <a:r>
              <a:rPr lang="en-US" sz="2200" dirty="0" smtClean="0"/>
              <a:t>.</a:t>
            </a:r>
            <a:r>
              <a:rPr lang="ru-RU" sz="2200" dirty="0" smtClean="0"/>
              <a:t> Каждый ребенок вправе рассчитывать на бескорыстную любовь</a:t>
            </a:r>
            <a:r>
              <a:rPr lang="en-US" sz="2200" dirty="0" smtClean="0"/>
              <a:t>,</a:t>
            </a:r>
            <a:r>
              <a:rPr lang="ru-RU" sz="2200" dirty="0" smtClean="0"/>
              <a:t> доброжелательность</a:t>
            </a:r>
            <a:r>
              <a:rPr lang="en-US" sz="2200" dirty="0" smtClean="0"/>
              <a:t>, </a:t>
            </a:r>
            <a:r>
              <a:rPr lang="ru-RU" sz="2200" dirty="0" smtClean="0"/>
              <a:t>ласку</a:t>
            </a:r>
            <a:r>
              <a:rPr lang="en-US" sz="2200" dirty="0" smtClean="0"/>
              <a:t>.</a:t>
            </a:r>
            <a:r>
              <a:rPr lang="ru-RU" sz="2200" dirty="0" smtClean="0"/>
              <a:t> Будет ли жизнь радостной для ребенка</a:t>
            </a:r>
            <a:r>
              <a:rPr lang="en-US" sz="2200" dirty="0" smtClean="0"/>
              <a:t>,</a:t>
            </a:r>
            <a:r>
              <a:rPr lang="ru-RU" sz="2200" dirty="0" smtClean="0"/>
              <a:t> или наоборот</a:t>
            </a:r>
            <a:r>
              <a:rPr lang="en-US" sz="2200" dirty="0" smtClean="0"/>
              <a:t>,</a:t>
            </a:r>
            <a:r>
              <a:rPr lang="ru-RU" sz="2200" dirty="0" smtClean="0"/>
              <a:t> омрачится неудачами</a:t>
            </a:r>
            <a:r>
              <a:rPr lang="en-US" sz="2200" dirty="0" smtClean="0"/>
              <a:t>,</a:t>
            </a:r>
            <a:r>
              <a:rPr lang="ru-RU" sz="2200" dirty="0" smtClean="0"/>
              <a:t> во многом зависит от нас</a:t>
            </a:r>
            <a:r>
              <a:rPr lang="en-US" sz="2200" dirty="0" smtClean="0"/>
              <a:t>,</a:t>
            </a:r>
            <a:r>
              <a:rPr lang="ru-RU" sz="2200" dirty="0" smtClean="0"/>
              <a:t> взрослых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</a:p>
          <a:p>
            <a:pPr marL="400050" lvl="1" indent="0" algn="just">
              <a:buNone/>
            </a:pPr>
            <a:r>
              <a:rPr lang="ru-RU" sz="2200" dirty="0" smtClean="0"/>
              <a:t>Нужно нести нашим детям позитивную информацию и стараться во всём служить хорошим примером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04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954" y="692696"/>
            <a:ext cx="7812470" cy="4680520"/>
          </a:xfrm>
        </p:spPr>
        <p:txBody>
          <a:bodyPr/>
          <a:lstStyle/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954" y="620688"/>
            <a:ext cx="7532392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 </a:t>
            </a:r>
          </a:p>
          <a:p>
            <a:pPr algn="ctr"/>
            <a:endParaRPr lang="ru-RU" sz="2000" dirty="0" smtClean="0">
              <a:latin typeface="Times New Roman"/>
              <a:ea typeface="Calibri"/>
            </a:endParaRPr>
          </a:p>
          <a:p>
            <a:pPr algn="ctr"/>
            <a:endParaRPr lang="ru-RU" sz="2000" dirty="0">
              <a:latin typeface="Times New Roman"/>
              <a:ea typeface="Calibri"/>
            </a:endParaRPr>
          </a:p>
          <a:p>
            <a:pPr algn="ctr"/>
            <a:endParaRPr lang="ru-RU" sz="2000" dirty="0" smtClean="0">
              <a:latin typeface="Times New Roman"/>
              <a:ea typeface="Calibri"/>
            </a:endParaRPr>
          </a:p>
          <a:p>
            <a:pPr algn="ctr"/>
            <a:r>
              <a:rPr lang="ru-RU" sz="2000" dirty="0" smtClean="0">
                <a:latin typeface="Times New Roman"/>
                <a:ea typeface="Calibri"/>
              </a:rPr>
              <a:t>Подготовили </a:t>
            </a:r>
            <a:r>
              <a:rPr lang="ru-RU" sz="2000" dirty="0">
                <a:latin typeface="Times New Roman"/>
                <a:ea typeface="Calibri"/>
              </a:rPr>
              <a:t>воспитатели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второй группы раннего возраста № 2                              Григорьева Светлана Валерьевна                                                                      Удинцева Светлана Петровна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649491"/>
          </a:xfrm>
        </p:spPr>
        <p:txBody>
          <a:bodyPr/>
          <a:lstStyle/>
          <a:p>
            <a:pPr marL="0" indent="534988">
              <a:buNone/>
            </a:pPr>
            <a:r>
              <a:rPr lang="ru-RU" sz="2200" dirty="0" smtClean="0"/>
              <a:t>Каждый ребенок уникален и развивается по своему, выбирая свой собственный путь и темп развития. Но есть нечто </a:t>
            </a:r>
            <a:r>
              <a:rPr lang="ru-RU" sz="2200" dirty="0" smtClean="0"/>
              <a:t>общее, позволяющее </a:t>
            </a:r>
            <a:r>
              <a:rPr lang="ru-RU" sz="2200" dirty="0" smtClean="0"/>
              <a:t>дать характеристику </a:t>
            </a:r>
            <a:r>
              <a:rPr lang="ru-RU" sz="2200" dirty="0" smtClean="0"/>
              <a:t>детям. </a:t>
            </a:r>
            <a:r>
              <a:rPr lang="ru-RU" sz="2400" dirty="0" smtClean="0"/>
              <a:t>Это – возрастные особенности.</a:t>
            </a:r>
          </a:p>
          <a:p>
            <a:pPr marL="0" indent="0" algn="ctr">
              <a:buNone/>
            </a:pPr>
            <a:r>
              <a:rPr lang="ru-RU" sz="2800" b="1" i="1" dirty="0" smtClean="0"/>
              <a:t>Предлагаем </a:t>
            </a:r>
            <a:r>
              <a:rPr lang="ru-RU" sz="2800" b="1" i="1" dirty="0" smtClean="0"/>
              <a:t>вашему вниманию общий возрастной портрет детей 2-3 лет, с показателями разных сторон их развития.</a:t>
            </a: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284984"/>
            <a:ext cx="3901884" cy="29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862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+mn-lt"/>
              </a:rPr>
              <a:t>    На </a:t>
            </a:r>
            <a:r>
              <a:rPr lang="ru-RU" sz="2200" dirty="0" smtClean="0">
                <a:latin typeface="+mn-lt"/>
              </a:rPr>
              <a:t>третьем году жизни дети становятся </a:t>
            </a:r>
            <a:r>
              <a:rPr lang="ru-RU" sz="2200" dirty="0" smtClean="0">
                <a:latin typeface="+mn-lt"/>
              </a:rPr>
              <a:t>самостоятельней. Продолжает </a:t>
            </a:r>
            <a:r>
              <a:rPr lang="ru-RU" sz="2200" dirty="0" smtClean="0">
                <a:latin typeface="+mn-lt"/>
              </a:rPr>
              <a:t>развиваться предметная деятельность, ситуативно-деловое общение ребенка и взрослого. Благодаря </a:t>
            </a:r>
            <a:r>
              <a:rPr lang="ru-RU" sz="2200" dirty="0">
                <a:latin typeface="+mn-lt"/>
              </a:rPr>
              <a:t>своим бесконечным наблюдениям они познакомились и освоились во внешнем </a:t>
            </a:r>
            <a:r>
              <a:rPr lang="ru-RU" sz="2200" dirty="0" smtClean="0">
                <a:latin typeface="+mn-lt"/>
              </a:rPr>
              <a:t>мире. </a:t>
            </a:r>
            <a:r>
              <a:rPr lang="ru-RU" sz="2200" dirty="0">
                <a:latin typeface="+mn-lt"/>
              </a:rPr>
              <a:t>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  <a:endParaRPr lang="ru-RU" sz="22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17032"/>
            <a:ext cx="4098032" cy="27815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5400600"/>
          </a:xfrm>
        </p:spPr>
        <p:txBody>
          <a:bodyPr/>
          <a:lstStyle/>
          <a:p>
            <a:pPr indent="534988" algn="l"/>
            <a:r>
              <a:rPr lang="ru-RU" sz="2200" dirty="0">
                <a:latin typeface="+mn-lt"/>
              </a:rPr>
              <a:t>В</a:t>
            </a:r>
            <a:r>
              <a:rPr lang="ru-RU" sz="2200" dirty="0" smtClean="0">
                <a:latin typeface="+mn-lt"/>
              </a:rPr>
              <a:t> возрасте 2-3 лет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интенсивно развивается активная речь ребенка</a:t>
            </a:r>
            <a:r>
              <a:rPr lang="en-US" sz="2200" dirty="0" smtClean="0">
                <a:latin typeface="+mn-lt"/>
              </a:rPr>
              <a:t>. </a:t>
            </a:r>
            <a:r>
              <a:rPr lang="ru-RU" sz="2200" dirty="0" smtClean="0">
                <a:latin typeface="+mn-lt"/>
              </a:rPr>
              <a:t>Он начинает активно слушать всё</a:t>
            </a:r>
            <a:r>
              <a:rPr lang="en-US" sz="2200" dirty="0" smtClean="0">
                <a:latin typeface="+mn-lt"/>
              </a:rPr>
              <a:t>, </a:t>
            </a:r>
            <a:r>
              <a:rPr lang="ru-RU" sz="2200" dirty="0" smtClean="0">
                <a:latin typeface="+mn-lt"/>
              </a:rPr>
              <a:t>о чем говорят вокруг</a:t>
            </a:r>
            <a:r>
              <a:rPr lang="en-US" sz="2200" dirty="0" smtClean="0">
                <a:latin typeface="+mn-lt"/>
              </a:rPr>
              <a:t>.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Дети пытаются строить простые предложения</a:t>
            </a:r>
            <a:r>
              <a:rPr lang="en-US" sz="2200" dirty="0" smtClean="0">
                <a:latin typeface="+mn-lt"/>
              </a:rPr>
              <a:t>, </a:t>
            </a:r>
            <a:r>
              <a:rPr lang="ru-RU" sz="2200" dirty="0" smtClean="0">
                <a:latin typeface="+mn-lt"/>
              </a:rPr>
              <a:t>в разговоре </a:t>
            </a:r>
            <a:r>
              <a:rPr lang="ru-RU" sz="2200" dirty="0" smtClean="0">
                <a:latin typeface="+mn-lt"/>
              </a:rPr>
              <a:t>со взрослыми</a:t>
            </a:r>
            <a:r>
              <a:rPr lang="en-US" sz="2200" dirty="0" smtClean="0">
                <a:latin typeface="+mn-lt"/>
              </a:rPr>
              <a:t>.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              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        К </a:t>
            </a:r>
            <a:r>
              <a:rPr lang="ru-RU" sz="2200" dirty="0" smtClean="0">
                <a:latin typeface="+mn-lt"/>
              </a:rPr>
              <a:t>третьему году жизни ребенок уже должны разговаривать</a:t>
            </a:r>
            <a:r>
              <a:rPr lang="en-US" sz="2200" dirty="0" smtClean="0">
                <a:latin typeface="+mn-lt"/>
              </a:rPr>
              <a:t>,</a:t>
            </a:r>
            <a:r>
              <a:rPr lang="ru-RU" sz="2200" dirty="0" smtClean="0">
                <a:latin typeface="+mn-lt"/>
              </a:rPr>
              <a:t> а не просто говорить (повторять)</a:t>
            </a:r>
            <a:r>
              <a:rPr lang="en-US" sz="2200" dirty="0" smtClean="0">
                <a:latin typeface="+mn-lt"/>
              </a:rPr>
              <a:t>.</a:t>
            </a:r>
            <a:r>
              <a:rPr lang="ru-RU" sz="2200" dirty="0" smtClean="0">
                <a:latin typeface="+mn-lt"/>
              </a:rPr>
              <a:t> Так же  они могут вести </a:t>
            </a:r>
            <a:r>
              <a:rPr lang="ru-RU" sz="2200" dirty="0" smtClean="0">
                <a:latin typeface="+mn-lt"/>
              </a:rPr>
              <a:t>беседу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на простые </a:t>
            </a:r>
            <a:r>
              <a:rPr lang="ru-RU" sz="2200" dirty="0" smtClean="0">
                <a:latin typeface="+mn-lt"/>
              </a:rPr>
              <a:t>темы: «Как  </a:t>
            </a:r>
            <a:r>
              <a:rPr lang="ru-RU" sz="2200" dirty="0" smtClean="0">
                <a:latin typeface="+mn-lt"/>
              </a:rPr>
              <a:t>зовут </a:t>
            </a:r>
            <a:r>
              <a:rPr lang="ru-RU" sz="2200" dirty="0" smtClean="0">
                <a:latin typeface="+mn-lt"/>
              </a:rPr>
              <a:t>членов семьи?»</a:t>
            </a:r>
            <a:r>
              <a:rPr lang="en-US" sz="2200" dirty="0" smtClean="0">
                <a:latin typeface="+mn-lt"/>
              </a:rPr>
              <a:t>, </a:t>
            </a:r>
            <a:r>
              <a:rPr lang="ru-RU" sz="2200" dirty="0" smtClean="0">
                <a:latin typeface="+mn-lt"/>
              </a:rPr>
              <a:t>«Что делаешь?»</a:t>
            </a:r>
            <a:r>
              <a:rPr lang="en-US" sz="2200" dirty="0" smtClean="0">
                <a:latin typeface="+mn-lt"/>
              </a:rPr>
              <a:t>, </a:t>
            </a:r>
            <a:r>
              <a:rPr lang="ru-RU" sz="2200" dirty="0" smtClean="0">
                <a:latin typeface="+mn-lt"/>
              </a:rPr>
              <a:t> «Где ты был?». </a:t>
            </a:r>
            <a:r>
              <a:rPr lang="ru-RU" sz="2200" dirty="0" smtClean="0">
                <a:latin typeface="+mn-lt"/>
              </a:rPr>
              <a:t>Однако некоторые молчуны могут ограничиваться простыми словами и </a:t>
            </a:r>
            <a:r>
              <a:rPr lang="ru-RU" sz="2200" dirty="0" smtClean="0">
                <a:latin typeface="+mn-lt"/>
              </a:rPr>
              <a:t>фразами. Если </a:t>
            </a:r>
            <a:r>
              <a:rPr lang="ru-RU" sz="2200" dirty="0" smtClean="0">
                <a:latin typeface="+mn-lt"/>
              </a:rPr>
              <a:t>ребенок при этом воспринимает вашу речь</a:t>
            </a:r>
            <a:r>
              <a:rPr lang="en-US" sz="2200" dirty="0" smtClean="0">
                <a:latin typeface="+mn-lt"/>
              </a:rPr>
              <a:t>, </a:t>
            </a:r>
            <a:r>
              <a:rPr lang="ru-RU" sz="2200" dirty="0" smtClean="0">
                <a:latin typeface="+mn-lt"/>
              </a:rPr>
              <a:t> то пока не стоит беспокоиться</a:t>
            </a:r>
            <a:r>
              <a:rPr lang="en-US" sz="2200" dirty="0" smtClean="0">
                <a:latin typeface="+mn-lt"/>
              </a:rPr>
              <a:t>.</a:t>
            </a:r>
            <a:r>
              <a:rPr lang="ru-RU" sz="2200" dirty="0" smtClean="0">
                <a:latin typeface="+mn-lt"/>
              </a:rPr>
              <a:t> К  трем годам ребенок в состоянии понимать всё</a:t>
            </a:r>
            <a:r>
              <a:rPr lang="en-US" sz="2200" dirty="0" smtClean="0">
                <a:latin typeface="+mn-lt"/>
              </a:rPr>
              <a:t>, </a:t>
            </a:r>
            <a:r>
              <a:rPr lang="ru-RU" sz="2200" dirty="0" smtClean="0">
                <a:latin typeface="+mn-lt"/>
              </a:rPr>
              <a:t>что вы говорите.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Поэтому</a:t>
            </a:r>
            <a:r>
              <a:rPr lang="en-US" sz="2200" dirty="0" smtClean="0">
                <a:latin typeface="+mn-lt"/>
              </a:rPr>
              <a:t>,</a:t>
            </a:r>
            <a:r>
              <a:rPr lang="ru-RU" sz="2200" dirty="0" smtClean="0">
                <a:latin typeface="+mn-lt"/>
              </a:rPr>
              <a:t> чем больше времени вы уделяете беседам с ним</a:t>
            </a:r>
            <a:r>
              <a:rPr lang="en-US" sz="2200" dirty="0" smtClean="0">
                <a:latin typeface="+mn-lt"/>
              </a:rPr>
              <a:t>,</a:t>
            </a:r>
            <a:r>
              <a:rPr lang="ru-RU" sz="2200" dirty="0" smtClean="0">
                <a:latin typeface="+mn-lt"/>
              </a:rPr>
              <a:t> тем лучше он развивается</a:t>
            </a:r>
            <a:r>
              <a:rPr lang="en-US" sz="2200" dirty="0" smtClean="0">
                <a:latin typeface="+mn-lt"/>
              </a:rPr>
              <a:t>.</a:t>
            </a:r>
            <a:r>
              <a:rPr lang="ru-RU" sz="2200" dirty="0" smtClean="0">
                <a:latin typeface="+mn-lt"/>
              </a:rPr>
              <a:t>  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      </a:t>
            </a:r>
            <a:r>
              <a:rPr lang="ru-RU" sz="2200" dirty="0" smtClean="0">
                <a:latin typeface="+mn-lt"/>
              </a:rPr>
              <a:t>Активный </a:t>
            </a:r>
            <a:r>
              <a:rPr lang="ru-RU" sz="2200" dirty="0" smtClean="0">
                <a:latin typeface="+mn-lt"/>
              </a:rPr>
              <a:t>словарь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к 3 годам  достигает примерно 1000 - 1500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слов</a:t>
            </a:r>
            <a:r>
              <a:rPr lang="en-US" sz="2200" dirty="0" smtClean="0">
                <a:latin typeface="+mn-lt"/>
              </a:rPr>
              <a:t>. </a:t>
            </a:r>
            <a:r>
              <a:rPr lang="ru-RU" sz="2200" dirty="0" smtClean="0">
                <a:latin typeface="+mn-lt"/>
              </a:rPr>
              <a:t>К концу третьего года жизни речь становится средством общения ребенка со сверстниками</a:t>
            </a:r>
            <a:r>
              <a:rPr lang="en-US" sz="2200" dirty="0" smtClean="0">
                <a:latin typeface="+mn-lt"/>
              </a:rPr>
              <a:t>.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21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79432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/>
              <a:t>Интеллект ребенка при правильном уходе за ним достигает нового уровня, он начинает проделывать различные умственные </a:t>
            </a:r>
            <a:r>
              <a:rPr lang="ru-RU" sz="2200" dirty="0" smtClean="0"/>
              <a:t>операции</a:t>
            </a:r>
            <a:r>
              <a:rPr lang="en-US" sz="2200" dirty="0" smtClean="0"/>
              <a:t>,</a:t>
            </a:r>
            <a:r>
              <a:rPr lang="ru-RU" sz="2200" dirty="0"/>
              <a:t> </a:t>
            </a:r>
            <a:r>
              <a:rPr lang="ru-RU" sz="2200" dirty="0" smtClean="0"/>
              <a:t>начинает фантазировать</a:t>
            </a:r>
            <a:r>
              <a:rPr lang="en-US" sz="2200" dirty="0" smtClean="0"/>
              <a:t>, </a:t>
            </a:r>
            <a:r>
              <a:rPr lang="ru-RU" sz="2200" dirty="0" smtClean="0"/>
              <a:t>и</a:t>
            </a:r>
            <a:r>
              <a:rPr lang="ru-RU" sz="2200" dirty="0"/>
              <a:t> </a:t>
            </a:r>
            <a:r>
              <a:rPr lang="ru-RU" sz="2200" dirty="0" smtClean="0"/>
              <a:t>развивается воображения</a:t>
            </a:r>
            <a:r>
              <a:rPr lang="en-US" sz="2200" dirty="0" smtClean="0"/>
              <a:t> </a:t>
            </a:r>
            <a:r>
              <a:rPr lang="ru-RU" sz="2200" dirty="0" smtClean="0"/>
              <a:t>и новые виды деятельности: игра</a:t>
            </a:r>
            <a:r>
              <a:rPr lang="en-US" sz="2200" dirty="0" smtClean="0"/>
              <a:t>, </a:t>
            </a:r>
            <a:r>
              <a:rPr lang="ru-RU" sz="2200" dirty="0" smtClean="0"/>
              <a:t>конструирование</a:t>
            </a:r>
            <a:r>
              <a:rPr lang="en-US" sz="2200" dirty="0" smtClean="0"/>
              <a:t>,</a:t>
            </a:r>
            <a:r>
              <a:rPr lang="ru-RU" sz="2200" dirty="0" smtClean="0"/>
              <a:t> рисование</a:t>
            </a:r>
            <a:r>
              <a:rPr lang="en-US" sz="2200" dirty="0" smtClean="0"/>
              <a:t>.</a:t>
            </a:r>
            <a:r>
              <a:rPr lang="ru-RU" sz="2200" dirty="0" smtClean="0"/>
              <a:t> </a:t>
            </a:r>
            <a:r>
              <a:rPr lang="ru-RU" sz="2200" dirty="0"/>
              <a:t>Поощряйте </a:t>
            </a:r>
            <a:r>
              <a:rPr lang="ru-RU" sz="2200" dirty="0" smtClean="0"/>
              <a:t>ребенка </a:t>
            </a:r>
            <a:r>
              <a:rPr lang="ru-RU" sz="2200" dirty="0"/>
              <a:t>в </a:t>
            </a:r>
            <a:r>
              <a:rPr lang="ru-RU" sz="2200" dirty="0" smtClean="0"/>
              <a:t>это</a:t>
            </a:r>
            <a:r>
              <a:rPr lang="ru-RU" sz="2200" dirty="0"/>
              <a:t>м</a:t>
            </a:r>
            <a:r>
              <a:rPr lang="ru-RU" sz="2200" dirty="0" smtClean="0"/>
              <a:t>, </a:t>
            </a:r>
            <a:r>
              <a:rPr lang="ru-RU" sz="2200" dirty="0"/>
              <a:t>присоединяйтесь к его </a:t>
            </a:r>
            <a:r>
              <a:rPr lang="ru-RU" sz="2200" dirty="0" smtClean="0"/>
              <a:t>игре</a:t>
            </a:r>
            <a:r>
              <a:rPr lang="en-US" sz="2200" dirty="0" smtClean="0"/>
              <a:t>. </a:t>
            </a:r>
          </a:p>
          <a:p>
            <a:pPr marL="0" indent="534988" algn="just">
              <a:buNone/>
            </a:pPr>
            <a:r>
              <a:rPr lang="ru-RU" sz="2200" dirty="0" smtClean="0"/>
              <a:t>Игра носит процессуальный характер</a:t>
            </a:r>
            <a:r>
              <a:rPr lang="en-US" sz="2200" dirty="0" smtClean="0"/>
              <a:t>,</a:t>
            </a:r>
            <a:r>
              <a:rPr lang="ru-RU" sz="2200" dirty="0" smtClean="0"/>
              <a:t> главное в ней – действия</a:t>
            </a:r>
            <a:r>
              <a:rPr lang="en-US" sz="2200" dirty="0" smtClean="0"/>
              <a:t>. </a:t>
            </a:r>
            <a:r>
              <a:rPr lang="ru-RU" sz="2200" dirty="0" smtClean="0"/>
              <a:t>Действия, они совершаются с игровыми предметами</a:t>
            </a:r>
            <a:r>
              <a:rPr lang="en-US" sz="2200" dirty="0" smtClean="0"/>
              <a:t>, </a:t>
            </a:r>
            <a:r>
              <a:rPr lang="ru-RU" sz="2200" dirty="0" smtClean="0"/>
              <a:t>приближенными к реальности</a:t>
            </a:r>
            <a:r>
              <a:rPr lang="en-US" sz="2200" dirty="0" smtClean="0"/>
              <a:t>. </a:t>
            </a:r>
            <a:r>
              <a:rPr lang="ru-RU" sz="2200" dirty="0"/>
              <a:t>С</a:t>
            </a:r>
            <a:r>
              <a:rPr lang="ru-RU" sz="2200" dirty="0" smtClean="0"/>
              <a:t>ледует </a:t>
            </a:r>
            <a:r>
              <a:rPr lang="ru-RU" sz="2200" dirty="0"/>
              <a:t>активно развивать внимательность и наблюдательность </a:t>
            </a:r>
            <a:r>
              <a:rPr lang="ru-RU" sz="2200" dirty="0" smtClean="0"/>
              <a:t>ребенка.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03704"/>
            <a:ext cx="3888432" cy="2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288031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/>
              <a:t>Рассматривая с </a:t>
            </a:r>
            <a:r>
              <a:rPr lang="ru-RU" sz="2200" dirty="0" smtClean="0"/>
              <a:t>ребенком  </a:t>
            </a:r>
            <a:r>
              <a:rPr lang="ru-RU" sz="2200" dirty="0"/>
              <a:t>картинки в книжках, описывайте </a:t>
            </a:r>
            <a:r>
              <a:rPr lang="ru-RU" sz="2200" dirty="0" smtClean="0"/>
              <a:t>детали (например</a:t>
            </a:r>
            <a:r>
              <a:rPr lang="ru-RU" sz="2200" dirty="0"/>
              <a:t>, не просто «Ой какая машина», а «Ой какие у нее колеса, руль, фары, а интересно с другой стороны тоже есть дверь»)</a:t>
            </a:r>
            <a:r>
              <a:rPr lang="en-US" sz="2200" dirty="0"/>
              <a:t>.</a:t>
            </a:r>
            <a:r>
              <a:rPr lang="ru-RU" sz="2200" dirty="0"/>
              <a:t> Еще один вариант игры – это найти </a:t>
            </a:r>
            <a:r>
              <a:rPr lang="ru-RU" sz="2200" dirty="0" smtClean="0"/>
              <a:t>отличие, чем </a:t>
            </a:r>
            <a:r>
              <a:rPr lang="ru-RU" sz="2200" dirty="0"/>
              <a:t>одна картинка отличается от </a:t>
            </a:r>
            <a:r>
              <a:rPr lang="ru-RU" sz="2200" dirty="0" smtClean="0"/>
              <a:t>другой.</a:t>
            </a:r>
            <a:endParaRPr lang="ru-RU" sz="2200" dirty="0"/>
          </a:p>
          <a:p>
            <a:pPr marL="0" indent="534988" algn="just">
              <a:buNone/>
            </a:pPr>
            <a:r>
              <a:rPr lang="ru-RU" sz="2200" dirty="0"/>
              <a:t>Так же в этом возрасте ребенок активно начинает что-то конструировать</a:t>
            </a:r>
            <a:r>
              <a:rPr lang="en-US" sz="2200" dirty="0"/>
              <a:t> </a:t>
            </a:r>
            <a:r>
              <a:rPr lang="ru-RU" sz="2200" dirty="0"/>
              <a:t>и строить</a:t>
            </a:r>
            <a:r>
              <a:rPr lang="en-US" sz="2200" dirty="0"/>
              <a:t>, </a:t>
            </a:r>
            <a:r>
              <a:rPr lang="ru-RU" sz="2200" dirty="0"/>
              <a:t>поэтому среди игрушек обязательно должны быть конструктор и кубики</a:t>
            </a:r>
            <a:r>
              <a:rPr lang="en-US" sz="2200" dirty="0"/>
              <a:t>.</a:t>
            </a:r>
            <a:r>
              <a:rPr lang="ru-RU" sz="2200" dirty="0"/>
              <a:t> </a:t>
            </a: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2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51525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 smtClean="0"/>
              <a:t>Ребенок </a:t>
            </a:r>
            <a:r>
              <a:rPr lang="ru-RU" sz="2200" dirty="0"/>
              <a:t>2-3 </a:t>
            </a:r>
            <a:r>
              <a:rPr lang="ru-RU" sz="2200" dirty="0" smtClean="0"/>
              <a:t>лет может </a:t>
            </a:r>
            <a:r>
              <a:rPr lang="ru-RU" sz="2200" dirty="0"/>
              <a:t>очень активно заниматься творческой деятельностью, при чем уже на новом уровне. Появляются первые тематические </a:t>
            </a:r>
            <a:r>
              <a:rPr lang="ru-RU" sz="2200" dirty="0" smtClean="0"/>
              <a:t>рисунки</a:t>
            </a:r>
            <a:r>
              <a:rPr lang="en-US" sz="2200" dirty="0" smtClean="0"/>
              <a:t>, </a:t>
            </a:r>
            <a:r>
              <a:rPr lang="ru-RU" sz="2200" dirty="0" smtClean="0"/>
              <a:t>на которых он способен изобразить какой- либо предмет</a:t>
            </a:r>
            <a:r>
              <a:rPr lang="en-US" sz="2200" dirty="0" smtClean="0"/>
              <a:t>. </a:t>
            </a:r>
            <a:r>
              <a:rPr lang="ru-RU" sz="2200" dirty="0" smtClean="0"/>
              <a:t>Типичным, является изображение человека в виде «</a:t>
            </a:r>
            <a:r>
              <a:rPr lang="ru-RU" sz="2200" dirty="0" err="1" smtClean="0"/>
              <a:t>головонога</a:t>
            </a:r>
            <a:r>
              <a:rPr lang="ru-RU" sz="2200" dirty="0" smtClean="0"/>
              <a:t>» - окружности и отходящих от неё линий</a:t>
            </a:r>
            <a:r>
              <a:rPr lang="en-US" sz="2200" dirty="0" smtClean="0"/>
              <a:t>.</a:t>
            </a:r>
            <a:r>
              <a:rPr lang="ru-RU" sz="2200" dirty="0" smtClean="0"/>
              <a:t>Так же  фигурки </a:t>
            </a:r>
            <a:r>
              <a:rPr lang="ru-RU" sz="2200" dirty="0"/>
              <a:t>из пластилина. </a:t>
            </a:r>
            <a:endParaRPr lang="ru-RU" sz="2200" dirty="0" smtClean="0"/>
          </a:p>
          <a:p>
            <a:pPr marL="0" indent="534988" algn="just">
              <a:buNone/>
            </a:pPr>
            <a:r>
              <a:rPr lang="ru-RU" sz="2200" dirty="0" smtClean="0"/>
              <a:t>Постарайтесь </a:t>
            </a:r>
            <a:r>
              <a:rPr lang="ru-RU" sz="2200" dirty="0"/>
              <a:t>поощрить эти занятия, чтобы вызвать в нем еще больший интерес – устраивайте персональные выставки, </a:t>
            </a:r>
            <a:r>
              <a:rPr lang="ru-RU" sz="2200" dirty="0" smtClean="0"/>
              <a:t>дарите рисунки родственникам</a:t>
            </a:r>
            <a:r>
              <a:rPr lang="ru-RU" sz="2200" dirty="0" smtClean="0"/>
              <a:t>.</a:t>
            </a:r>
            <a:r>
              <a:rPr lang="ru-RU" b="1" dirty="0">
                <a:hlinkClick r:id="rId2" tooltip="Surfingbird"/>
              </a:rPr>
              <a:t/>
            </a:r>
            <a:br>
              <a:rPr lang="ru-RU" b="1" dirty="0">
                <a:hlinkClick r:id="rId2" tooltip="Surfingbird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7" y="3501008"/>
            <a:ext cx="2919183" cy="27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1981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 smtClean="0"/>
              <a:t>Также на третьем году жизни совершенствуются зрительные и слуховые ориентировки</a:t>
            </a:r>
            <a:r>
              <a:rPr lang="en-US" sz="2200" dirty="0" smtClean="0"/>
              <a:t>, </a:t>
            </a:r>
            <a:r>
              <a:rPr lang="ru-RU" sz="2200" dirty="0" smtClean="0"/>
              <a:t>что позволяет детям безошибочно выполнять ряд заданий: осуществлять выбор из двух-трех предметов по форме</a:t>
            </a:r>
            <a:r>
              <a:rPr lang="en-US" sz="2200" dirty="0" smtClean="0"/>
              <a:t>, </a:t>
            </a:r>
            <a:r>
              <a:rPr lang="ru-RU" sz="2200" dirty="0" smtClean="0"/>
              <a:t>величине</a:t>
            </a:r>
            <a:r>
              <a:rPr lang="en-US" sz="2200" dirty="0" smtClean="0"/>
              <a:t> </a:t>
            </a:r>
            <a:r>
              <a:rPr lang="ru-RU" sz="2200" dirty="0" smtClean="0"/>
              <a:t>и цвету</a:t>
            </a:r>
            <a:r>
              <a:rPr lang="en-US" sz="2200" dirty="0" smtClean="0"/>
              <a:t>,</a:t>
            </a:r>
            <a:r>
              <a:rPr lang="ru-RU" sz="2200" dirty="0" smtClean="0"/>
              <a:t> различать мелодии</a:t>
            </a:r>
            <a:r>
              <a:rPr lang="en-US" sz="2200" dirty="0" smtClean="0"/>
              <a:t>, </a:t>
            </a:r>
            <a:r>
              <a:rPr lang="ru-RU" sz="2200" dirty="0" smtClean="0"/>
              <a:t>петь</a:t>
            </a:r>
            <a:r>
              <a:rPr lang="en-US" sz="2200" dirty="0" smtClean="0"/>
              <a:t>.</a:t>
            </a:r>
            <a:endParaRPr lang="ru-RU" sz="2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705653"/>
            <a:ext cx="5268838" cy="39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200" dirty="0" smtClean="0"/>
              <a:t>В этом возрасте дети очень восприимчивы к эмоциональному состоянию окружающих</a:t>
            </a:r>
            <a:r>
              <a:rPr lang="en-US" sz="2200" dirty="0" smtClean="0"/>
              <a:t>. </a:t>
            </a:r>
            <a:r>
              <a:rPr lang="ru-RU" sz="2200" dirty="0" smtClean="0"/>
              <a:t>Они очень подвержены так называемому «эффекту заражения»</a:t>
            </a:r>
            <a:r>
              <a:rPr lang="en-US" sz="2200" dirty="0" smtClean="0"/>
              <a:t>. </a:t>
            </a:r>
            <a:endParaRPr lang="ru-RU" sz="2200" dirty="0" smtClean="0"/>
          </a:p>
          <a:p>
            <a:r>
              <a:rPr lang="ru-RU" sz="2200" dirty="0" smtClean="0"/>
              <a:t>Активное проявление и негативных и позитивных эмоций зависит от физического комфорта или его отсутствия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r>
              <a:rPr lang="ru-RU" sz="2200" dirty="0" smtClean="0"/>
              <a:t>Основными чертами ребенка 2-3 лет являются открытость</a:t>
            </a:r>
            <a:r>
              <a:rPr lang="en-US" sz="2200" dirty="0" smtClean="0"/>
              <a:t>,</a:t>
            </a:r>
            <a:r>
              <a:rPr lang="ru-RU" sz="2200" dirty="0" smtClean="0"/>
              <a:t> честность и искренность</a:t>
            </a:r>
            <a:r>
              <a:rPr lang="en-US" sz="2200" dirty="0" smtClean="0"/>
              <a:t>. </a:t>
            </a:r>
            <a:r>
              <a:rPr lang="ru-RU" sz="2200" dirty="0" smtClean="0"/>
              <a:t>Он просто не умеет скрывать свои симпатии или антипатии к кому или чему бы то ни было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r>
              <a:rPr lang="ru-RU" sz="2200" dirty="0" smtClean="0"/>
              <a:t>Чувства ребенка неустойчивы и противоречивы</a:t>
            </a:r>
            <a:r>
              <a:rPr lang="en-US" sz="2200" dirty="0" smtClean="0"/>
              <a:t>,</a:t>
            </a:r>
            <a:r>
              <a:rPr lang="ru-RU" sz="2200" dirty="0" smtClean="0"/>
              <a:t> а настроение подвержено частой </a:t>
            </a:r>
            <a:r>
              <a:rPr lang="ru-RU" sz="2200" dirty="0" smtClean="0"/>
              <a:t>смене.</a:t>
            </a:r>
            <a:endParaRPr lang="ru-RU" sz="2200" dirty="0" smtClean="0"/>
          </a:p>
          <a:p>
            <a:endParaRPr lang="ru-RU" sz="2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826</TotalTime>
  <Words>911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УНИВЕРСАЛЬНЫЙ ЕЖИКИ</vt:lpstr>
      <vt:lpstr>Презентация PowerPoint</vt:lpstr>
      <vt:lpstr>Презентация PowerPoint</vt:lpstr>
      <vt:lpstr>Презентация PowerPoint</vt:lpstr>
      <vt:lpstr>В возрасте 2-3 лет интенсивно развивается активная речь ребенка. Он начинает активно слушать всё, о чем говорят вокруг. Дети пытаются строить простые предложения, в разговоре со взрослыми.                         К третьему году жизни ребенок уже должны разговаривать, а не просто говорить (повторять). Так же  они могут вести беседу на простые темы: «Как  зовут членов семьи?», «Что делаешь?»,  «Где ты был?». Однако некоторые молчуны могут ограничиваться простыми словами и фразами. Если ребенок при этом воспринимает вашу речь,  то пока не стоит беспокоиться. К  трем годам ребенок в состоянии понимать всё, что вы говорите. Поэтому, чем больше времени вы уделяете беседам с ним, тем лучше он развивается.          Активный словарь к 3 годам  достигает примерно 1000 - 1500 слов. К концу третьего года жизни речь становится средством общения ребенка со сверстниками.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12345</cp:lastModifiedBy>
  <cp:revision>72</cp:revision>
  <dcterms:created xsi:type="dcterms:W3CDTF">2016-05-11T09:22:36Z</dcterms:created>
  <dcterms:modified xsi:type="dcterms:W3CDTF">2019-07-22T03:19:29Z</dcterms:modified>
</cp:coreProperties>
</file>