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7" r:id="rId2"/>
    <p:sldId id="265" r:id="rId3"/>
    <p:sldId id="303" r:id="rId4"/>
    <p:sldId id="305" r:id="rId5"/>
    <p:sldId id="318" r:id="rId6"/>
    <p:sldId id="306" r:id="rId7"/>
    <p:sldId id="312" r:id="rId8"/>
    <p:sldId id="313" r:id="rId9"/>
    <p:sldId id="314" r:id="rId10"/>
    <p:sldId id="315" r:id="rId11"/>
    <p:sldId id="319" r:id="rId12"/>
    <p:sldId id="320" r:id="rId13"/>
    <p:sldId id="321" r:id="rId14"/>
    <p:sldId id="266" r:id="rId15"/>
  </p:sldIdLst>
  <p:sldSz cx="9144000" cy="6858000" type="screen4x3"/>
  <p:notesSz cx="6858000" cy="9144000"/>
  <p:embeddedFontLst>
    <p:embeddedFont>
      <p:font typeface="Comic Sans MS" pitchFamily="66" charset="0"/>
      <p:regular r:id="rId16"/>
      <p:bold r:id="rId17"/>
      <p:italic r:id="rId18"/>
      <p:boldItalic r:id="rId19"/>
    </p:embeddedFon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100" d="100"/>
          <a:sy n="100" d="100"/>
        </p:scale>
        <p:origin x="-950" y="3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16.12.2020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16.12.2020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16.12.2020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16.12.2020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16.12.2020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16.12.2020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16.12.2020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16.12.2020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16.12.2020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16.12.2020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16.12.2020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764704"/>
            <a:ext cx="7056784" cy="2835747"/>
          </a:xfrm>
          <a:noFill/>
          <a:ln>
            <a:noFill/>
          </a:ln>
        </p:spPr>
        <p:txBody>
          <a:bodyPr anchor="ctr"/>
          <a:lstStyle/>
          <a:p>
            <a:r>
              <a:rPr lang="ru-RU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Серия игр «Играем дома»</a:t>
            </a: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cs typeface="Arial" charset="0"/>
              </a:rPr>
              <a:t/>
            </a:r>
            <a:b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cs typeface="Arial" charset="0"/>
              </a:rPr>
            </a:b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cs typeface="Arial" charset="0"/>
              </a:rPr>
              <a:t>Игры которые развивают</a:t>
            </a:r>
            <a:b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cs typeface="Arial" charset="0"/>
              </a:rPr>
            </a:br>
            <a:r>
              <a:rPr lang="ru-RU" sz="40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су-джок играю-речь развиваю</a:t>
            </a:r>
            <a:endParaRPr lang="ru-RU" sz="4000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50000"/>
                  <a:lumOff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26297" y="5373216"/>
            <a:ext cx="2448272" cy="792088"/>
          </a:xfrm>
        </p:spPr>
        <p:txBody>
          <a:bodyPr/>
          <a:lstStyle/>
          <a:p>
            <a:pPr algn="l">
              <a:spcBef>
                <a:spcPct val="0"/>
              </a:spcBef>
              <a:defRPr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МАДОУ «Детский сад № 25»</a:t>
            </a:r>
          </a:p>
          <a:p>
            <a:pPr algn="l">
              <a:spcBef>
                <a:spcPct val="0"/>
              </a:spcBef>
              <a:defRPr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Учитель-дефектолог </a:t>
            </a:r>
          </a:p>
          <a:p>
            <a:pPr algn="l">
              <a:spcBef>
                <a:spcPct val="0"/>
              </a:spcBef>
              <a:defRPr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Т.А. Пелевина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835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46200" y="404813"/>
            <a:ext cx="7797800" cy="514350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ru-RU" sz="1400" b="1" smtClean="0">
                <a:solidFill>
                  <a:srgbClr val="FF0000"/>
                </a:solidFill>
              </a:rPr>
              <a:t>« Поиграем с ежиком»</a:t>
            </a:r>
            <a:endParaRPr lang="ru-RU" sz="140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1400" smtClean="0"/>
              <a:t>Ежик, ежик колкий, (крутим мячик между ладошками)</a:t>
            </a:r>
          </a:p>
          <a:p>
            <a:pPr>
              <a:buNone/>
            </a:pPr>
            <a:r>
              <a:rPr lang="ru-RU" sz="1400" smtClean="0"/>
              <a:t>Где твои иголки?</a:t>
            </a:r>
          </a:p>
          <a:p>
            <a:pPr>
              <a:buNone/>
            </a:pPr>
            <a:r>
              <a:rPr lang="ru-RU" sz="1400" smtClean="0"/>
              <a:t>Нужно бельчонку (крутим мячик ладошкой на груди)</a:t>
            </a:r>
          </a:p>
          <a:p>
            <a:pPr>
              <a:buNone/>
            </a:pPr>
            <a:r>
              <a:rPr lang="ru-RU" sz="1400" smtClean="0"/>
              <a:t>Сшить распашонку,</a:t>
            </a:r>
          </a:p>
          <a:p>
            <a:pPr>
              <a:buNone/>
            </a:pPr>
            <a:r>
              <a:rPr lang="ru-RU" sz="1400" smtClean="0"/>
              <a:t>Починить штанишки (крутим мячик ладошкой на ножке)</a:t>
            </a:r>
          </a:p>
          <a:p>
            <a:pPr>
              <a:buNone/>
            </a:pPr>
            <a:r>
              <a:rPr lang="ru-RU" sz="1400" smtClean="0"/>
              <a:t>Шалуну зайчишки.</a:t>
            </a:r>
          </a:p>
          <a:p>
            <a:pPr>
              <a:buNone/>
            </a:pPr>
            <a:r>
              <a:rPr lang="ru-RU" sz="1400" smtClean="0"/>
              <a:t>Фыркнул ежик отойдите, (крутим мячик ладошками на полу)</a:t>
            </a:r>
          </a:p>
          <a:p>
            <a:pPr>
              <a:buNone/>
            </a:pPr>
            <a:r>
              <a:rPr lang="ru-RU" sz="1400" smtClean="0"/>
              <a:t>Не спешите, не просите.</a:t>
            </a:r>
          </a:p>
          <a:p>
            <a:pPr>
              <a:buNone/>
            </a:pPr>
            <a:r>
              <a:rPr lang="ru-RU" sz="1400" smtClean="0"/>
              <a:t>Если дам иголки</a:t>
            </a:r>
          </a:p>
          <a:p>
            <a:pPr>
              <a:buNone/>
            </a:pPr>
            <a:r>
              <a:rPr lang="ru-RU" sz="1400" smtClean="0"/>
              <a:t>Съедят меня волки.</a:t>
            </a:r>
          </a:p>
          <a:p>
            <a:pPr>
              <a:buNone/>
            </a:pPr>
            <a:endParaRPr lang="ru-RU" sz="1400" smtClean="0"/>
          </a:p>
          <a:p>
            <a:endParaRPr lang="en-US" dirty="0"/>
          </a:p>
        </p:txBody>
      </p:sp>
      <p:sp>
        <p:nvSpPr>
          <p:cNvPr id="4098" name="AutoShape 2" descr="Результаты поиска изображений по запросу &quot;ёжик картинка для детей&quot;"/>
          <p:cNvSpPr>
            <a:spLocks noChangeAspect="1" noChangeArrowheads="1"/>
          </p:cNvSpPr>
          <p:nvPr/>
        </p:nvSpPr>
        <p:spPr bwMode="auto">
          <a:xfrm>
            <a:off x="63500" y="-136525"/>
            <a:ext cx="160020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2" descr="https://proprikol.ru/wp-content/uploads/2019/07/kartinki-ezhika-dlya-detej-5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9134" y="3212975"/>
            <a:ext cx="3997115" cy="26647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476672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«Волшебный шарик»</a:t>
            </a:r>
          </a:p>
          <a:p>
            <a:endParaRPr lang="ru-RU" sz="1600" dirty="0" smtClean="0">
              <a:solidFill>
                <a:srgbClr val="FF0000"/>
              </a:solidFill>
            </a:endParaRPr>
          </a:p>
          <a:p>
            <a:r>
              <a:rPr lang="ru-RU" sz="1600" dirty="0" smtClean="0"/>
              <a:t>Этот шарик непростой,         </a:t>
            </a:r>
            <a:r>
              <a:rPr lang="ru-RU" sz="1600" i="1" dirty="0" smtClean="0"/>
              <a:t>(любуемся шариком на левой ладошке)</a:t>
            </a:r>
            <a:br>
              <a:rPr lang="ru-RU" sz="1600" i="1" dirty="0" smtClean="0"/>
            </a:br>
            <a:r>
              <a:rPr lang="ru-RU" sz="1600" dirty="0" smtClean="0"/>
              <a:t>Он колючий, вот какой.        </a:t>
            </a:r>
            <a:r>
              <a:rPr lang="ru-RU" sz="1600" i="1" dirty="0" smtClean="0"/>
              <a:t>(накрываем правой ладонью)</a:t>
            </a:r>
            <a:endParaRPr lang="ru-RU" sz="1600" dirty="0" smtClean="0"/>
          </a:p>
          <a:p>
            <a:r>
              <a:rPr lang="ru-RU" sz="1600" dirty="0" smtClean="0"/>
              <a:t>Будем с шариком играть      </a:t>
            </a:r>
            <a:r>
              <a:rPr lang="ru-RU" sz="1600" i="1" dirty="0" smtClean="0"/>
              <a:t>(катаем шарик горизонтально</a:t>
            </a:r>
            <a:r>
              <a:rPr lang="ru-RU" sz="1600" dirty="0" smtClean="0"/>
              <a:t>)</a:t>
            </a:r>
          </a:p>
          <a:p>
            <a:r>
              <a:rPr lang="ru-RU" sz="1600" dirty="0" smtClean="0"/>
              <a:t>И ладошки согревать.</a:t>
            </a:r>
          </a:p>
          <a:p>
            <a:r>
              <a:rPr lang="ru-RU" sz="1600" dirty="0" smtClean="0"/>
              <a:t>Раз катаем, два катаем          </a:t>
            </a:r>
            <a:r>
              <a:rPr lang="ru-RU" sz="1600" i="1" dirty="0" smtClean="0"/>
              <a:t>(катаем шарик вертикально)</a:t>
            </a:r>
            <a:endParaRPr lang="ru-RU" sz="1600" dirty="0" smtClean="0"/>
          </a:p>
          <a:p>
            <a:r>
              <a:rPr lang="ru-RU" sz="1600" dirty="0" smtClean="0"/>
              <a:t>И ладошки согреваем. </a:t>
            </a:r>
          </a:p>
          <a:p>
            <a:r>
              <a:rPr lang="ru-RU" sz="1600" dirty="0" smtClean="0"/>
              <a:t>Раз катаем, два катаем           (</a:t>
            </a:r>
            <a:r>
              <a:rPr lang="ru-RU" sz="1600" i="1" dirty="0" smtClean="0"/>
              <a:t>катаем шарик горизонтально</a:t>
            </a:r>
            <a:r>
              <a:rPr lang="ru-RU" sz="1600" dirty="0" smtClean="0"/>
              <a:t>)</a:t>
            </a:r>
          </a:p>
          <a:p>
            <a:r>
              <a:rPr lang="ru-RU" sz="1600" dirty="0" smtClean="0"/>
              <a:t>И ладошки согреваем.</a:t>
            </a:r>
          </a:p>
          <a:p>
            <a:r>
              <a:rPr lang="ru-RU" sz="1600" dirty="0" smtClean="0"/>
              <a:t>Катаем, катаем, катаем           (</a:t>
            </a:r>
            <a:r>
              <a:rPr lang="ru-RU" sz="1600" i="1" dirty="0" smtClean="0"/>
              <a:t>катаем шарик вертикально</a:t>
            </a:r>
            <a:r>
              <a:rPr lang="ru-RU" sz="1600" dirty="0" smtClean="0"/>
              <a:t>)</a:t>
            </a:r>
          </a:p>
          <a:p>
            <a:r>
              <a:rPr lang="ru-RU" sz="1600" dirty="0" smtClean="0"/>
              <a:t>Сильней на шарик нажимаем.</a:t>
            </a:r>
          </a:p>
          <a:p>
            <a:r>
              <a:rPr lang="ru-RU" sz="1600" dirty="0" smtClean="0"/>
              <a:t>Как колобок мы покатаем,       (</a:t>
            </a:r>
            <a:r>
              <a:rPr lang="ru-RU" sz="1600" i="1" dirty="0" smtClean="0"/>
              <a:t>катаем шарик в центре ладошки)</a:t>
            </a:r>
            <a:endParaRPr lang="ru-RU" sz="1600" dirty="0" smtClean="0"/>
          </a:p>
          <a:p>
            <a:r>
              <a:rPr lang="ru-RU" sz="1600" dirty="0" smtClean="0"/>
              <a:t>Сильней на шарик нажимаем. (</a:t>
            </a:r>
            <a:r>
              <a:rPr lang="ru-RU" sz="1600" i="1" dirty="0" smtClean="0"/>
              <a:t>Выполняем движения в соответствии с текстом в правой руке</a:t>
            </a:r>
            <a:r>
              <a:rPr lang="ru-RU" sz="1600" dirty="0" smtClean="0"/>
              <a:t>)</a:t>
            </a:r>
            <a:endParaRPr lang="ru-RU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Изучаем предлоги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/>
              <a:t>         На </a:t>
            </a:r>
            <a:r>
              <a:rPr lang="ru-RU" sz="2000" dirty="0" smtClean="0"/>
              <a:t>столе коробка, по инструкции взрослого, ребенок кладет шарики соответственно: красный шарик — в коробку; синий – под коробку; зеленый – около </a:t>
            </a:r>
            <a:r>
              <a:rPr lang="ru-RU" sz="2000" dirty="0" smtClean="0"/>
              <a:t>коробки.</a:t>
            </a:r>
          </a:p>
          <a:p>
            <a:pPr>
              <a:buNone/>
            </a:pPr>
            <a:r>
              <a:rPr lang="ru-RU" sz="2000" dirty="0" smtClean="0"/>
              <a:t>          </a:t>
            </a:r>
            <a:r>
              <a:rPr lang="ru-RU" sz="2000" dirty="0" smtClean="0"/>
              <a:t>Затем, наоборот, ребенок должен описать действие взрослого</a:t>
            </a:r>
            <a:r>
              <a:rPr lang="ru-RU" sz="2000" dirty="0" smtClean="0"/>
              <a:t>.</a:t>
            </a:r>
          </a:p>
          <a:p>
            <a:pPr>
              <a:buNone/>
            </a:pPr>
            <a:endParaRPr lang="en-US" sz="2000" dirty="0"/>
          </a:p>
        </p:txBody>
      </p:sp>
      <p:pic>
        <p:nvPicPr>
          <p:cNvPr id="2052" name="Picture 4" descr="Смотреть исходно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924944"/>
            <a:ext cx="2952328" cy="34443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Делим слова на слоги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sz="2000" dirty="0" smtClean="0"/>
              <a:t>З</a:t>
            </a:r>
            <a:r>
              <a:rPr lang="ru-RU" sz="2000" dirty="0" smtClean="0"/>
              <a:t>адаем слово которое необходимо подилить на слоги, ребенок </a:t>
            </a:r>
            <a:r>
              <a:rPr lang="ru-RU" sz="2000" dirty="0" smtClean="0"/>
              <a:t>называет слог и берет по одному шарику из коробки, затем считает </a:t>
            </a:r>
            <a:r>
              <a:rPr lang="ru-RU" sz="2000" dirty="0" smtClean="0"/>
              <a:t>количество </a:t>
            </a:r>
            <a:r>
              <a:rPr lang="ru-RU" sz="2000" dirty="0" smtClean="0"/>
              <a:t>слогов</a:t>
            </a:r>
            <a:r>
              <a:rPr lang="ru-RU" sz="2000" dirty="0" smtClean="0"/>
              <a:t>.</a:t>
            </a:r>
          </a:p>
          <a:p>
            <a:pPr>
              <a:buNone/>
            </a:pPr>
            <a:endParaRPr lang="en-US" sz="2000" dirty="0"/>
          </a:p>
        </p:txBody>
      </p:sp>
      <p:pic>
        <p:nvPicPr>
          <p:cNvPr id="4" name="Picture 2" descr="Смотреть исходно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140968"/>
            <a:ext cx="2376264" cy="27880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4789" y="332656"/>
            <a:ext cx="7434725" cy="58326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220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8291263" cy="5400600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/>
              <a:t>          </a:t>
            </a:r>
          </a:p>
          <a:p>
            <a:pPr marL="0" indent="0" algn="just">
              <a:buNone/>
            </a:pP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124744"/>
            <a:ext cx="78592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 </a:t>
            </a:r>
            <a:endParaRPr lang="ru-RU" dirty="0" smtClean="0"/>
          </a:p>
          <a:p>
            <a:pPr algn="just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827584" y="332656"/>
            <a:ext cx="80648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/>
              <a:t>     Хорошо развитая речь – важнейшее условие всестороннего полноценного развития детей. Чем богаче и правильнее у ребенка речь, тем легче ему высказывать свои мысли, тем шире его возможности в познании окружающей действительности, содержательнее и полноценнее отношения со сверстниками и взрослыми, тем активнее осуществляется его психическое развитие. В копилке педагогов имеется обширный практический материал, применение которого способствует эффективному речевому развитию ребенка. </a:t>
            </a:r>
          </a:p>
          <a:p>
            <a:pPr algn="just"/>
            <a:r>
              <a:rPr lang="ru-RU" b="1" i="1" dirty="0" smtClean="0"/>
              <a:t>     Сегодня мы познакомимся с нетрадиционнй логопедической технологией  СУ-ДЖОК.</a:t>
            </a:r>
            <a:endParaRPr lang="ru-RU" dirty="0" smtClean="0"/>
          </a:p>
          <a:p>
            <a:pPr fontAlgn="base"/>
            <a:r>
              <a:rPr lang="ru-RU" b="1" i="1" dirty="0" smtClean="0"/>
              <a:t>     Применение Су Джок терапии для развития речи детей, обоснованно многолетней логопедической практикой. Метод можно использовать как для коррекции, так и для профилактики нарушений речи. </a:t>
            </a:r>
          </a:p>
          <a:p>
            <a:pPr algn="just"/>
            <a:endParaRPr lang="ru-RU" b="1" i="1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7983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Что такое Су-джок?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100" y="1000108"/>
            <a:ext cx="7704856" cy="5143536"/>
          </a:xfrm>
        </p:spPr>
        <p:txBody>
          <a:bodyPr/>
          <a:lstStyle/>
          <a:p>
            <a:pPr algn="just">
              <a:buNone/>
            </a:pPr>
            <a:r>
              <a:rPr lang="ru-RU" sz="1200" i="1" dirty="0" smtClean="0"/>
              <a:t>         Су-Джок стимулятор-массажёр, представляет собой пластмассовый шарик</a:t>
            </a:r>
          </a:p>
          <a:p>
            <a:pPr algn="just">
              <a:buNone/>
            </a:pPr>
            <a:r>
              <a:rPr lang="ru-RU" sz="1200" i="1" dirty="0" smtClean="0"/>
              <a:t> снебольшими шипами и разделённый на две половинки. Внутри него, находятся два </a:t>
            </a:r>
          </a:p>
          <a:p>
            <a:pPr algn="just">
              <a:buNone/>
            </a:pPr>
            <a:r>
              <a:rPr lang="ru-RU" sz="1200" i="1" dirty="0" smtClean="0"/>
              <a:t>кольца. Колечки сделаны из эластичной, металлической проволоки и очень </a:t>
            </a:r>
          </a:p>
          <a:p>
            <a:pPr algn="just">
              <a:buNone/>
            </a:pPr>
            <a:r>
              <a:rPr lang="ru-RU" sz="1200" i="1" dirty="0" smtClean="0"/>
              <a:t>хорошо растягиваются. Массаж ладоней проводится шариком, а колечками мы</a:t>
            </a:r>
          </a:p>
          <a:p>
            <a:pPr algn="just">
              <a:buNone/>
            </a:pPr>
            <a:r>
              <a:rPr lang="ru-RU" sz="1200" i="1" dirty="0" smtClean="0"/>
              <a:t> массажируем пальчики. </a:t>
            </a:r>
          </a:p>
          <a:p>
            <a:pPr algn="just">
              <a:buNone/>
            </a:pPr>
            <a:r>
              <a:rPr lang="ru-RU" sz="1200" i="1" dirty="0" smtClean="0"/>
              <a:t>При этом по всему организму ощущаются приятные, покалывающие ощущения.</a:t>
            </a:r>
          </a:p>
          <a:p>
            <a:pPr algn="just">
              <a:buNone/>
            </a:pPr>
            <a:r>
              <a:rPr lang="ru-RU" sz="1200" i="1" dirty="0" smtClean="0"/>
              <a:t>За речь отвечают две зоны, находящиеся в коре головного мозга. </a:t>
            </a:r>
          </a:p>
          <a:p>
            <a:pPr algn="just">
              <a:buNone/>
            </a:pPr>
            <a:r>
              <a:rPr lang="ru-RU" sz="1200" i="1" dirty="0" smtClean="0"/>
              <a:t>Зона Вернике – отвечает за восприятие речи и зона Брока – за произношение звуков. </a:t>
            </a:r>
          </a:p>
          <a:p>
            <a:pPr algn="just">
              <a:buNone/>
            </a:pPr>
            <a:r>
              <a:rPr lang="ru-RU" sz="1200" i="1" dirty="0" smtClean="0"/>
              <a:t>По теории Су-Джок точки соответствия этим зонам, это верхние фаланги пальцев. </a:t>
            </a:r>
          </a:p>
          <a:p>
            <a:pPr algn="just">
              <a:buNone/>
            </a:pPr>
            <a:r>
              <a:rPr lang="ru-RU" sz="1200" i="1" dirty="0" smtClean="0"/>
              <a:t>Поэтому при массаже Су-Джок шариком, необходимо уделять внимание именно этой </a:t>
            </a:r>
          </a:p>
          <a:p>
            <a:pPr algn="just">
              <a:buNone/>
            </a:pPr>
            <a:r>
              <a:rPr lang="ru-RU" sz="1200" i="1" dirty="0" smtClean="0"/>
              <a:t>части кистей рук. Однако, учитывая всё выше изложенное, необходимо стимулировать </a:t>
            </a:r>
          </a:p>
          <a:p>
            <a:pPr algn="just">
              <a:buNone/>
            </a:pPr>
            <a:r>
              <a:rPr lang="ru-RU" sz="1200" i="1" dirty="0" smtClean="0"/>
              <a:t>и другие точки соответствия, для оздоровления всего организма.</a:t>
            </a:r>
          </a:p>
        </p:txBody>
      </p:sp>
      <p:pic>
        <p:nvPicPr>
          <p:cNvPr id="5" name="Picture 2" descr="https://www.netran.ru/wa-data/public/shop/products/20/09/30920/images/14730/14730.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717032"/>
            <a:ext cx="2801888" cy="2801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2072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571472" y="285728"/>
            <a:ext cx="8229600" cy="6143668"/>
          </a:xfrm>
        </p:spPr>
        <p:txBody>
          <a:bodyPr/>
          <a:lstStyle/>
          <a:p>
            <a:pPr algn="ctr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С помощью метода Су-Джок терапии решаются многие коррекционные задачи. Такие как:</a:t>
            </a:r>
          </a:p>
          <a:p>
            <a:r>
              <a:rPr lang="ru-RU" sz="1800" i="1" dirty="0" smtClean="0"/>
              <a:t>Развитие фонематического слуха и восприятия;</a:t>
            </a:r>
          </a:p>
          <a:p>
            <a:r>
              <a:rPr lang="ru-RU" sz="1800" i="1" dirty="0" smtClean="0"/>
              <a:t>Коррекция произношения (автоматизация и дифференциация звуков);</a:t>
            </a:r>
          </a:p>
          <a:p>
            <a:r>
              <a:rPr lang="ru-RU" sz="1800" i="1" dirty="0" smtClean="0"/>
              <a:t>Развитие звукового и слогового анализа слов;</a:t>
            </a:r>
          </a:p>
          <a:p>
            <a:r>
              <a:rPr lang="ru-RU" sz="1800" i="1" dirty="0" smtClean="0"/>
              <a:t>Активизация словаря и совершенствование лексико-грамматических категорий;</a:t>
            </a:r>
          </a:p>
          <a:p>
            <a:r>
              <a:rPr lang="ru-RU" sz="1800" i="1" dirty="0" smtClean="0"/>
              <a:t>Развитие общей и мелкой моторики;</a:t>
            </a:r>
          </a:p>
          <a:p>
            <a:r>
              <a:rPr lang="ru-RU" sz="1800" i="1" dirty="0" smtClean="0"/>
              <a:t>Развитие психических процессов;</a:t>
            </a:r>
          </a:p>
          <a:p>
            <a:r>
              <a:rPr lang="ru-RU" sz="1800" i="1" dirty="0" smtClean="0"/>
              <a:t>Развитие цветовосприятия;</a:t>
            </a:r>
          </a:p>
          <a:p>
            <a:r>
              <a:rPr lang="ru-RU" sz="1800" i="1" dirty="0" smtClean="0"/>
              <a:t>Развитие пространственно-временных представлений;</a:t>
            </a:r>
          </a:p>
          <a:p>
            <a:r>
              <a:rPr lang="ru-RU" sz="1800" i="1" dirty="0" smtClean="0"/>
              <a:t>Закрепление счетных операций.</a:t>
            </a:r>
          </a:p>
          <a:p>
            <a:endParaRPr lang="ru-RU" sz="1800" dirty="0" smtClean="0"/>
          </a:p>
        </p:txBody>
      </p:sp>
    </p:spTree>
    <p:extLst>
      <p:ext uri="{BB962C8B-B14F-4D97-AF65-F5344CB8AC3E}">
        <p14:creationId xmlns="" xmlns:p14="http://schemas.microsoft.com/office/powerpoint/2010/main" val="216169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Смотреть исходно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667948" cy="65009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Игра с шариком Су-джок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1538" y="1000108"/>
            <a:ext cx="77867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7" name="Rectangle 6"/>
          <p:cNvSpPr/>
          <p:nvPr/>
        </p:nvSpPr>
        <p:spPr>
          <a:xfrm>
            <a:off x="1403648" y="1052736"/>
            <a:ext cx="45720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Я мячом круги катаю,</a:t>
            </a:r>
          </a:p>
          <a:p>
            <a:pPr fontAlgn="base"/>
            <a:r>
              <a:rPr lang="ru-RU" dirty="0" smtClean="0"/>
              <a:t>Взад-вперед его гоняю.</a:t>
            </a:r>
          </a:p>
          <a:p>
            <a:pPr fontAlgn="base"/>
            <a:r>
              <a:rPr lang="ru-RU" dirty="0" smtClean="0"/>
              <a:t>Им поглажу я ладошку.</a:t>
            </a:r>
          </a:p>
          <a:p>
            <a:pPr fontAlgn="base"/>
            <a:r>
              <a:rPr lang="ru-RU" dirty="0" smtClean="0"/>
              <a:t>Будто я сметаю крошку,</a:t>
            </a:r>
          </a:p>
          <a:p>
            <a:pPr fontAlgn="base"/>
            <a:r>
              <a:rPr lang="ru-RU" dirty="0" smtClean="0"/>
              <a:t>И сожму его немножко,</a:t>
            </a:r>
          </a:p>
          <a:p>
            <a:pPr fontAlgn="base"/>
            <a:r>
              <a:rPr lang="ru-RU" dirty="0" smtClean="0"/>
              <a:t>Как сжимает лапу кошка,</a:t>
            </a:r>
          </a:p>
          <a:p>
            <a:pPr fontAlgn="base"/>
            <a:r>
              <a:rPr lang="ru-RU" dirty="0" smtClean="0"/>
              <a:t>Каждым пальцем мяч прижму,</a:t>
            </a:r>
          </a:p>
          <a:p>
            <a:pPr fontAlgn="base"/>
            <a:r>
              <a:rPr lang="ru-RU" dirty="0" smtClean="0"/>
              <a:t>И другой рукой начну.</a:t>
            </a:r>
          </a:p>
          <a:p>
            <a:pPr fontAlgn="base"/>
            <a:r>
              <a:rPr lang="ru-RU" sz="1400" dirty="0" smtClean="0">
                <a:solidFill>
                  <a:srgbClr val="FF0000"/>
                </a:solidFill>
              </a:rPr>
              <a:t>Действия выполняются в соответсвии с текстом.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860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Массаж пальцев эластичным кольцом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628800"/>
            <a:ext cx="8229600" cy="4586282"/>
          </a:xfrm>
        </p:spPr>
        <p:txBody>
          <a:bodyPr/>
          <a:lstStyle/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31640" y="1628800"/>
            <a:ext cx="4572000" cy="412420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dirty="0" smtClean="0"/>
              <a:t>Раз – два – три – четыре – пять,    /разгибать пальцы по одному/</a:t>
            </a:r>
          </a:p>
          <a:p>
            <a:pPr fontAlgn="base"/>
            <a:r>
              <a:rPr lang="ru-RU" dirty="0" smtClean="0"/>
              <a:t>Вышли пальцы погулять,</a:t>
            </a:r>
          </a:p>
          <a:p>
            <a:pPr fontAlgn="base"/>
            <a:r>
              <a:rPr lang="ru-RU" dirty="0" smtClean="0"/>
              <a:t>Этот пальчик самый сильный, самый толстый и большой.</a:t>
            </a:r>
          </a:p>
          <a:p>
            <a:pPr fontAlgn="base"/>
            <a:r>
              <a:rPr lang="ru-RU" dirty="0" smtClean="0"/>
              <a:t>Этот пальчик для того, чтоб показывать его.</a:t>
            </a:r>
          </a:p>
          <a:p>
            <a:pPr fontAlgn="base"/>
            <a:r>
              <a:rPr lang="ru-RU" dirty="0" smtClean="0"/>
              <a:t>Этот пальчик самый длинный и стоит он в середине.</a:t>
            </a:r>
          </a:p>
          <a:p>
            <a:pPr fontAlgn="base"/>
            <a:r>
              <a:rPr lang="ru-RU" dirty="0" smtClean="0"/>
              <a:t>Этот пальчик безымянный, он избалованный самый.</a:t>
            </a:r>
          </a:p>
          <a:p>
            <a:pPr fontAlgn="base"/>
            <a:r>
              <a:rPr lang="ru-RU" dirty="0" smtClean="0"/>
              <a:t>А мизинчик, хоть и мал, очень ловок и удал.</a:t>
            </a:r>
          </a:p>
          <a:p>
            <a:pPr fontAlgn="base"/>
            <a:r>
              <a:rPr lang="ru-RU" sz="1400" dirty="0" smtClean="0">
                <a:solidFill>
                  <a:srgbClr val="FF0000"/>
                </a:solidFill>
              </a:rPr>
              <a:t>Поочередно надеваем массажное кольцо на каждый пальчик проговаривая стих.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5" name="Picture 6" descr="http://detsad166.ru/upload/information_system_66/1/3/9/item_1392/informationsystem_property_file_1392_50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573016"/>
            <a:ext cx="3140348" cy="23552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404664"/>
            <a:ext cx="7941568" cy="4525963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     «Ловкие пальчики»</a:t>
            </a:r>
            <a:endParaRPr lang="ru-RU" sz="1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1800" dirty="0" smtClean="0"/>
              <a:t>Я вам шарик покажу. </a:t>
            </a:r>
          </a:p>
          <a:p>
            <a:pPr>
              <a:buNone/>
            </a:pPr>
            <a:r>
              <a:rPr lang="ru-RU" sz="1800" dirty="0" smtClean="0"/>
              <a:t>Двумя пальцами держу.</a:t>
            </a:r>
          </a:p>
          <a:p>
            <a:pPr>
              <a:buNone/>
            </a:pPr>
            <a:r>
              <a:rPr lang="ru-RU" sz="1800" dirty="0" smtClean="0"/>
              <a:t>(Удерживать двумя одноименными пальцами обеих рук: большим и указательным, большим и средним, большим и безымянным, большим и мизинцем.)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    «Кручу - верчу».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ru-RU" sz="1800" dirty="0" smtClean="0"/>
              <a:t>Шарик пальцами кручу. </a:t>
            </a:r>
          </a:p>
          <a:p>
            <a:pPr>
              <a:buNone/>
            </a:pPr>
            <a:r>
              <a:rPr lang="ru-RU" sz="1800" dirty="0" smtClean="0"/>
              <a:t>Здоровым быть всегда хочу.</a:t>
            </a:r>
          </a:p>
          <a:p>
            <a:pPr>
              <a:buNone/>
            </a:pPr>
            <a:r>
              <a:rPr lang="ru-RU" sz="1800" dirty="0" smtClean="0"/>
              <a:t>(Большим и указательным пальцем левой руки держать шарик, а большим и указательным правой крутить, пальцы чередовать: большой - средний, безымянный - большой и т.д.)</a:t>
            </a:r>
          </a:p>
          <a:p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60648"/>
            <a:ext cx="7941568" cy="6048672"/>
          </a:xfrm>
        </p:spPr>
        <p:txBody>
          <a:bodyPr/>
          <a:lstStyle/>
          <a:p>
            <a:pPr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«Веселый мячик»</a:t>
            </a:r>
            <a:endParaRPr lang="ru-RU" sz="1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1400" dirty="0" smtClean="0"/>
              <a:t>Я мячом круги катаю,</a:t>
            </a:r>
          </a:p>
          <a:p>
            <a:pPr>
              <a:buNone/>
            </a:pPr>
            <a:r>
              <a:rPr lang="ru-RU" sz="1400" dirty="0" smtClean="0"/>
              <a:t>Взад - вперед его гоняю.</a:t>
            </a:r>
          </a:p>
          <a:p>
            <a:pPr>
              <a:buNone/>
            </a:pPr>
            <a:r>
              <a:rPr lang="ru-RU" sz="1400" dirty="0" smtClean="0"/>
              <a:t>Им поглажу я ладошку.</a:t>
            </a:r>
          </a:p>
          <a:p>
            <a:pPr>
              <a:buNone/>
            </a:pPr>
            <a:r>
              <a:rPr lang="ru-RU" sz="1400" dirty="0" smtClean="0"/>
              <a:t>Будто я сметаю крошку,</a:t>
            </a:r>
          </a:p>
          <a:p>
            <a:pPr>
              <a:buNone/>
            </a:pPr>
            <a:r>
              <a:rPr lang="ru-RU" sz="1400" dirty="0" smtClean="0"/>
              <a:t>И сожму его немножко,</a:t>
            </a:r>
          </a:p>
          <a:p>
            <a:pPr>
              <a:buNone/>
            </a:pPr>
            <a:r>
              <a:rPr lang="ru-RU" sz="1400" dirty="0" smtClean="0"/>
              <a:t>Как сжимает лапу кошка,</a:t>
            </a:r>
          </a:p>
          <a:p>
            <a:pPr>
              <a:buNone/>
            </a:pPr>
            <a:r>
              <a:rPr lang="ru-RU" sz="1400" dirty="0" smtClean="0"/>
              <a:t>Каждым пальцем мяч прижму,</a:t>
            </a:r>
          </a:p>
          <a:p>
            <a:pPr>
              <a:buNone/>
            </a:pPr>
            <a:r>
              <a:rPr lang="ru-RU" sz="1400" dirty="0" smtClean="0"/>
              <a:t>И другой рукой начну. </a:t>
            </a:r>
          </a:p>
          <a:p>
            <a:pPr>
              <a:buNone/>
            </a:pPr>
            <a:r>
              <a:rPr lang="ru-RU" sz="1400" dirty="0" smtClean="0"/>
              <a:t>(дети повторяют слова и выполняют действия с шариком в соответствии с текстом)</a:t>
            </a:r>
          </a:p>
          <a:p>
            <a:pPr>
              <a:buNone/>
            </a:pPr>
            <a:r>
              <a:rPr lang="ru-RU" sz="1400" b="1" dirty="0" smtClean="0"/>
              <a:t>        </a:t>
            </a:r>
            <a:r>
              <a:rPr lang="ru-RU" sz="1400" b="1" dirty="0" smtClean="0">
                <a:solidFill>
                  <a:srgbClr val="FF0000"/>
                </a:solidFill>
              </a:rPr>
              <a:t>«Колкие иголки» </a:t>
            </a:r>
            <a:endParaRPr lang="ru-RU" sz="1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1400" dirty="0" smtClean="0"/>
              <a:t>У сосны, у пихты, елки</a:t>
            </a:r>
          </a:p>
          <a:p>
            <a:pPr>
              <a:buNone/>
            </a:pPr>
            <a:r>
              <a:rPr lang="ru-RU" sz="1400" dirty="0" smtClean="0"/>
              <a:t>Очень колкие иголки. </a:t>
            </a:r>
          </a:p>
          <a:p>
            <a:pPr>
              <a:buNone/>
            </a:pPr>
            <a:r>
              <a:rPr lang="ru-RU" sz="1400" dirty="0" smtClean="0"/>
              <a:t>Но еще сильней, чем ельник</a:t>
            </a:r>
          </a:p>
          <a:p>
            <a:pPr>
              <a:buNone/>
            </a:pPr>
            <a:r>
              <a:rPr lang="ru-RU" sz="1400" dirty="0" smtClean="0"/>
              <a:t>Нас уколет можжевельник.</a:t>
            </a:r>
          </a:p>
          <a:p>
            <a:pPr>
              <a:buNone/>
            </a:pPr>
            <a:r>
              <a:rPr lang="ru-RU" sz="1400" dirty="0" smtClean="0"/>
              <a:t>(Дети катают мяч между ладонями движениями </a:t>
            </a:r>
          </a:p>
          <a:p>
            <a:pPr>
              <a:buNone/>
            </a:pPr>
            <a:r>
              <a:rPr lang="ru-RU" sz="1400" dirty="0" smtClean="0"/>
              <a:t>вверх-вниз сначала медленно, затем увеличивая темп и приговаривает)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20">
      <a:dk1>
        <a:srgbClr val="003300"/>
      </a:dk1>
      <a:lt1>
        <a:srgbClr val="006000"/>
      </a:lt1>
      <a:dk2>
        <a:srgbClr val="003300"/>
      </a:dk2>
      <a:lt2>
        <a:srgbClr val="003300"/>
      </a:lt2>
      <a:accent1>
        <a:srgbClr val="003300"/>
      </a:accent1>
      <a:accent2>
        <a:srgbClr val="C00000"/>
      </a:accent2>
      <a:accent3>
        <a:srgbClr val="003300"/>
      </a:accent3>
      <a:accent4>
        <a:srgbClr val="003300"/>
      </a:accent4>
      <a:accent5>
        <a:srgbClr val="003300"/>
      </a:accent5>
      <a:accent6>
        <a:srgbClr val="003300"/>
      </a:accent6>
      <a:hlink>
        <a:srgbClr val="003300"/>
      </a:hlink>
      <a:folHlink>
        <a:srgbClr val="003300"/>
      </a:folHlink>
    </a:clrScheme>
    <a:fontScheme name="для шаблонов синий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708</Words>
  <Application>Microsoft Office PowerPoint</Application>
  <PresentationFormat>On-screen Show (4:3)</PresentationFormat>
  <Paragraphs>126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Times New Roman</vt:lpstr>
      <vt:lpstr>Comic Sans MS</vt:lpstr>
      <vt:lpstr>Calibri</vt:lpstr>
      <vt:lpstr>1_Тема Office</vt:lpstr>
      <vt:lpstr> Серия игр «Играем дома» Игры которые развивают  су-джок играю-речь развиваю</vt:lpstr>
      <vt:lpstr>Slide 2</vt:lpstr>
      <vt:lpstr>Что такое Су-джок?</vt:lpstr>
      <vt:lpstr>Slide 4</vt:lpstr>
      <vt:lpstr>Slide 5</vt:lpstr>
      <vt:lpstr>Игра с шариком Су-джок</vt:lpstr>
      <vt:lpstr>Массаж пальцев эластичным кольцом  </vt:lpstr>
      <vt:lpstr>Slide 8</vt:lpstr>
      <vt:lpstr>Slide 9</vt:lpstr>
      <vt:lpstr>Slide 10</vt:lpstr>
      <vt:lpstr>Slide 11</vt:lpstr>
      <vt:lpstr>Изучаем предлоги</vt:lpstr>
      <vt:lpstr>Делим слова на слоги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Рамки</dc:title>
  <dc:creator>Фокина Лидия Петровна</dc:creator>
  <cp:keywords>Шаблон презентации</cp:keywords>
  <cp:lastModifiedBy>My PC</cp:lastModifiedBy>
  <cp:revision>115</cp:revision>
  <dcterms:created xsi:type="dcterms:W3CDTF">2014-07-06T18:18:01Z</dcterms:created>
  <dcterms:modified xsi:type="dcterms:W3CDTF">2020-12-16T07:35:22Z</dcterms:modified>
</cp:coreProperties>
</file>