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3" r:id="rId2"/>
    <p:sldId id="262" r:id="rId3"/>
    <p:sldId id="256" r:id="rId4"/>
    <p:sldId id="257" r:id="rId5"/>
    <p:sldId id="258" r:id="rId6"/>
    <p:sldId id="259" r:id="rId7"/>
    <p:sldId id="265" r:id="rId8"/>
    <p:sldId id="260" r:id="rId9"/>
    <p:sldId id="261" r:id="rId10"/>
    <p:sldId id="267" r:id="rId11"/>
    <p:sldId id="264" r:id="rId12"/>
    <p:sldId id="268" r:id="rId13"/>
    <p:sldId id="266" r:id="rId1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04CAF-8686-42F4-B9F6-1A9605020216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6341D-95B5-4145-B449-279BCB207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341D-95B5-4145-B449-279BCB207F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1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46A1-186C-4A6C-8F10-ECEA52132651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FEA-4CB7-4D15-89E0-33E1E9B26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82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46A1-186C-4A6C-8F10-ECEA52132651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FEA-4CB7-4D15-89E0-33E1E9B26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3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46A1-186C-4A6C-8F10-ECEA52132651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FEA-4CB7-4D15-89E0-33E1E9B26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8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46A1-186C-4A6C-8F10-ECEA52132651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FEA-4CB7-4D15-89E0-33E1E9B26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9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46A1-186C-4A6C-8F10-ECEA52132651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FEA-4CB7-4D15-89E0-33E1E9B26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3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46A1-186C-4A6C-8F10-ECEA52132651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FEA-4CB7-4D15-89E0-33E1E9B26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21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46A1-186C-4A6C-8F10-ECEA52132651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FEA-4CB7-4D15-89E0-33E1E9B26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46A1-186C-4A6C-8F10-ECEA52132651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FEA-4CB7-4D15-89E0-33E1E9B26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9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46A1-186C-4A6C-8F10-ECEA52132651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FEA-4CB7-4D15-89E0-33E1E9B26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4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46A1-186C-4A6C-8F10-ECEA52132651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FEA-4CB7-4D15-89E0-33E1E9B26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11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46A1-186C-4A6C-8F10-ECEA52132651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FEA-4CB7-4D15-89E0-33E1E9B26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5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46A1-186C-4A6C-8F10-ECEA52132651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91FEA-4CB7-4D15-89E0-33E1E9B26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9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.yandex.net/go.xml?service=surfingbird&amp;url=http://apsych.ru/2013/04/18/detki-2-3-let-yaselnaya-gruppa/&amp;title=%D0%92%D0%BE%D0%B7%D1%80%D0%B0%D1%81%D1%82%D0%BD%D1%8B%D0%B5%20%D0%BE%D1%81%D0%BE%D0%B1%D0%B5%D0%BD%D0%BD%D0%BE%D1%81%D1%82%D0%B8%20%D0%B4%D0%B5%D1%82%D0%B5%D0%B9%202-3%20%D0%BB%D0%B5%D1%82%20(%D1%8F%D1%81%D0%B5%D0%BB%D1%8C%D0%BD%D0%B0%D1%8F%20%D0%B3%D1%80%D1%83%D0%BF%D0%BF%D0%B0)%20|%20%D0%94%D0%B5%D1%82%D1%81%D0%BA%D0%B0%D1%8F%20%D0%BF%D1%81%D0%B8%D1%85%D0%BE%D0%BB%D0%BE%D0%B3%D0%B8%D1%8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3585" y="2074985"/>
            <a:ext cx="63480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/>
                <a:cs typeface="Arial" panose="020B0604020202020204" pitchFamily="34" charset="0"/>
              </a:rPr>
              <a:t>Возрастные особенности детей </a:t>
            </a:r>
          </a:p>
          <a:p>
            <a:pPr lvl="0" algn="ctr">
              <a:defRPr/>
            </a:pPr>
            <a:r>
              <a:rPr lang="ru-RU" sz="48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/>
                <a:cs typeface="Arial" panose="020B0604020202020204" pitchFamily="34" charset="0"/>
              </a:rPr>
              <a:t>2-3 лет 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584878" y="5712849"/>
            <a:ext cx="53211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3300"/>
                </a:solidFill>
                <a:latin typeface="Times New Roman"/>
                <a:ea typeface="Calibri"/>
                <a:cs typeface="Arial" panose="020B0604020202020204" pitchFamily="34" charset="0"/>
              </a:rPr>
              <a:t>Подготовила воспитатель </a:t>
            </a:r>
            <a:r>
              <a:rPr lang="ru-RU" sz="2000" dirty="0" smtClean="0">
                <a:solidFill>
                  <a:srgbClr val="003300"/>
                </a:solidFill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03300"/>
                </a:solidFill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003300"/>
                </a:solidFill>
                <a:ea typeface="Calibri"/>
                <a:cs typeface="Times New Roman"/>
              </a:rPr>
              <a:t>       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3300"/>
                </a:solidFill>
                <a:latin typeface="Times New Roman"/>
                <a:ea typeface="Calibri"/>
                <a:cs typeface="Arial" panose="020B0604020202020204" pitchFamily="34" charset="0"/>
              </a:rPr>
              <a:t>первой младшей группы № 2 </a:t>
            </a:r>
            <a:endParaRPr lang="ru-RU" sz="2000" dirty="0" smtClean="0">
              <a:solidFill>
                <a:srgbClr val="003300"/>
              </a:solidFill>
              <a:latin typeface="Times New Roman"/>
              <a:ea typeface="Calibri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3300"/>
                </a:solidFill>
                <a:latin typeface="Times New Roman"/>
                <a:ea typeface="Calibri"/>
                <a:cs typeface="Arial" panose="020B0604020202020204" pitchFamily="34" charset="0"/>
              </a:rPr>
              <a:t>Удинцева Светлана </a:t>
            </a:r>
            <a:r>
              <a:rPr lang="ru-RU" sz="2000" dirty="0">
                <a:solidFill>
                  <a:srgbClr val="003300"/>
                </a:solidFill>
                <a:latin typeface="Times New Roman"/>
                <a:ea typeface="Calibri"/>
                <a:cs typeface="Arial" panose="020B0604020202020204" pitchFamily="34" charset="0"/>
              </a:rPr>
              <a:t>Петровна</a:t>
            </a:r>
            <a:endParaRPr lang="ru-RU" sz="2000" b="1" dirty="0">
              <a:ln w="24500" cmpd="dbl">
                <a:solidFill>
                  <a:srgbClr val="66FF33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66FF33">
                      <a:tint val="10000"/>
                      <a:satMod val="155000"/>
                    </a:srgbClr>
                  </a:gs>
                  <a:gs pos="60000">
                    <a:srgbClr val="66FF33">
                      <a:tint val="30000"/>
                      <a:satMod val="155000"/>
                    </a:srgbClr>
                  </a:gs>
                  <a:gs pos="100000">
                    <a:srgbClr val="66FF33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7882" y="218940"/>
            <a:ext cx="8731876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Ирбит "Детский сад № 25"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623850, Свердловская область, г. Ирбит, ул. Елизарьевых, д. 23</a:t>
            </a:r>
            <a:r>
              <a:rPr lang="ru-RU" sz="14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телефон:8(34355) 6-71-33, 6-34-60</a:t>
            </a: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3770"/>
            <a:ext cx="9906000" cy="646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Ели ребенок упрямится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не придавайте этому большого значения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Примите к сведению этот приступ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но не очень волнуйтесь за ребенка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Оставайтесь вовремя приступа упрямства рядом с ребенком и дайте ему почувствовать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что понимаете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как он страдает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Не пытайтесь в это время что-либо внушать ребенку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Ругать и наказывать  в такой ситуации не имеет смысла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Он сильно возбужден и не сможет вас понять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Будьте в поведении с ребенком настойчивы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не говорите «да»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когда необходимо твердое </a:t>
            </a:r>
            <a:r>
              <a:rPr lang="ru-RU" sz="2800" u="sng" dirty="0">
                <a:solidFill>
                  <a:srgbClr val="003300"/>
                </a:solidFill>
                <a:latin typeface="Times New Roman"/>
              </a:rPr>
              <a:t>«нет»</a:t>
            </a:r>
            <a:r>
              <a:rPr lang="en-US" sz="2800" u="sng" dirty="0">
                <a:solidFill>
                  <a:srgbClr val="003300"/>
                </a:solidFill>
                <a:latin typeface="Times New Roman"/>
              </a:rPr>
              <a:t>,</a:t>
            </a:r>
            <a:r>
              <a:rPr lang="ru-RU" sz="2800" u="sng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оставайтесь и дальше при этом мнении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 </a:t>
            </a:r>
            <a:endParaRPr lang="ru-RU" sz="2800" dirty="0">
              <a:solidFill>
                <a:srgbClr val="003300"/>
              </a:solidFill>
              <a:latin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Не пытайтесь любыми путями сгладить кризис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помня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что в дальнейшем у ребенка может повыситься чувство ответственности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6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430" y="123094"/>
            <a:ext cx="9906431" cy="646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2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>
                <a:solidFill>
                  <a:srgbClr val="003300"/>
                </a:solidFill>
                <a:latin typeface="Times New Roman"/>
                <a:cs typeface="Calibri" pitchFamily="34" charset="0"/>
              </a:rPr>
              <a:t>Причины капризов и упрямства могут быть</a:t>
            </a:r>
            <a:r>
              <a:rPr lang="ru-RU" sz="2800" dirty="0">
                <a:solidFill>
                  <a:srgbClr val="003300"/>
                </a:solidFill>
                <a:latin typeface="Times New Roman"/>
                <a:cs typeface="Calibri" pitchFamily="34" charset="0"/>
              </a:rPr>
              <a:t>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  <a:cs typeface="Calibri" pitchFamily="34" charset="0"/>
              </a:rPr>
              <a:t>Нарушения режима дня.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  <a:cs typeface="Calibri" pitchFamily="34" charset="0"/>
              </a:rPr>
              <a:t>Обилие новых впечатлений.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  <a:cs typeface="Calibri" pitchFamily="34" charset="0"/>
              </a:rPr>
              <a:t>Плохое самочувствие во время болезни.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  <a:cs typeface="Calibri" pitchFamily="34" charset="0"/>
              </a:rPr>
              <a:t>Переутомление (физическое и психическое).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300"/>
                </a:solidFill>
                <a:latin typeface="Times New Roman"/>
                <a:cs typeface="Calibri" pitchFamily="34" charset="0"/>
              </a:rPr>
              <a:t>Преодолеть капризы можно, если: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  <a:cs typeface="Calibri" pitchFamily="34" charset="0"/>
              </a:rPr>
              <a:t>Все члены семьи будут иметь единые требования к ребенку.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  <a:cs typeface="Calibri" pitchFamily="34" charset="0"/>
              </a:rPr>
              <a:t>Будут тверды в позиции, дадут понять значение слова </a:t>
            </a:r>
            <a:r>
              <a:rPr lang="ru-RU" sz="2800" b="1" i="1" dirty="0">
                <a:solidFill>
                  <a:srgbClr val="003300"/>
                </a:solidFill>
                <a:latin typeface="Times New Roman"/>
                <a:cs typeface="Calibri" pitchFamily="34" charset="0"/>
              </a:rPr>
              <a:t>«нельзя».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  <a:cs typeface="Calibri" pitchFamily="34" charset="0"/>
              </a:rPr>
              <a:t>Научат ребенка хотеть, т.е. вырабатывать настойчивость в достижении цели.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  <a:cs typeface="Calibri" pitchFamily="34" charset="0"/>
              </a:rPr>
              <a:t>Будут развивать у ребенка самостоятельность в совместной со взрослыми деятельности</a:t>
            </a:r>
            <a:r>
              <a:rPr lang="ru-RU" sz="2800" i="1" dirty="0">
                <a:solidFill>
                  <a:srgbClr val="003300"/>
                </a:solidFill>
                <a:latin typeface="Times New Roman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52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769" y="1160584"/>
            <a:ext cx="9355016" cy="5064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Дети раннего возраста – очаровательные существа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Они любознательны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любопытные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искренни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забавны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Наблюдать за ними – одно удовольствие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От маленьких детей к взрослым идут волны умиротворения и расслабленность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Каждый ребенок вправе рассчитывать на бескорыстную любовь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доброжелательность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ласку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Будет ли жизнь радостной для ребенка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или наоборот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омрачится неудачами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во многом зависит от нас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взрослых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</a:t>
            </a:r>
          </a:p>
          <a:p>
            <a:pPr marL="400050" lvl="1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Нужно нести нашим детям позитивную информацию и стараться во всём служить хорошим примером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840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25769" y="2551836"/>
            <a:ext cx="64136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>
                <a:ln w="24500" cmpd="dbl">
                  <a:solidFill>
                    <a:srgbClr val="66FF33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711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79230" y="1055077"/>
            <a:ext cx="8739553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4988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Каждый ребенок уникален и развивается по своему, выбирая свой собственный путь и темп развития. Но есть нечто общее, позволяющее дать характеристику детям. Это – возрастные особенности.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Предлагаем вашему вниманию общий возрастной портрет детей 2-3 лет, с показателями разных сторон их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39728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 useBgFill="1">
        <p:nvSpPr>
          <p:cNvPr id="5" name="Прямоугольник 4"/>
          <p:cNvSpPr/>
          <p:nvPr/>
        </p:nvSpPr>
        <p:spPr>
          <a:xfrm>
            <a:off x="334108" y="492369"/>
            <a:ext cx="9372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3200" dirty="0">
                <a:solidFill>
                  <a:srgbClr val="003300"/>
                </a:solidFill>
                <a:latin typeface="Times New Roman"/>
                <a:cs typeface="Arial" panose="020B0604020202020204" pitchFamily="34" charset="0"/>
              </a:rPr>
              <a:t>На третьем году жизни дети становятся самостоятельней. Продолжает развиваться предметная деятельность, ситуативно-деловое общение ребенка и взрослого. Благодаря своим бесконечным наблюдениям они познакомились и освоились во внешнем мире. Этот возрастной период еще относится к раннему детству, но считать ребенка беспомощным малышом уже не стоит. Он очень многое может, круг его интересов расширяется, поэтому от вас требуется еще больше терпения и внимания, чтобы помочь ему во всем разобраться.</a:t>
            </a:r>
          </a:p>
        </p:txBody>
      </p:sp>
    </p:spTree>
    <p:extLst>
      <p:ext uri="{BB962C8B-B14F-4D97-AF65-F5344CB8AC3E}">
        <p14:creationId xmlns:p14="http://schemas.microsoft.com/office/powerpoint/2010/main" val="22248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9" y="-128528"/>
            <a:ext cx="9906000" cy="6986528"/>
          </a:xfrm>
          <a:prstGeom prst="rect">
            <a:avLst/>
          </a:prstGeom>
          <a:blipFill>
            <a:blip r:embed="rId4">
              <a:alphaModFix amt="4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15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В возрасте 2-3 лет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интенсивно развивается активная речь ребенка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. </a:t>
            </a: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Он начинает активно слушать всё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о чем говорят вокруг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 Дети пытаются строить простые предложения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в разговоре со взрослыми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                </a:t>
            </a:r>
            <a:b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</a:b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        К третьему году жизни ребенок уже должны разговаривать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,</a:t>
            </a: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 а не просто говорить (повторять)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 Так же  они могут вести беседу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на простые темы: «Как  зовут членов семьи?»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«Что делаешь?»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 «Где ты был?». Однако некоторые молчуны могут ограничиваться простыми словами и фразами. Если ребенок при этом воспринимает вашу речь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 то пока не стоит беспокоиться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 К  трем годам ребенок в состоянии понимать всё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что вы говорите. Поэтому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,</a:t>
            </a: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 чем больше времени вы уделяете беседам с ним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,</a:t>
            </a: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 тем лучше он развивается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  </a:t>
            </a:r>
            <a:b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</a:b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       Активный словарь к 3 годам  достигает примерно 1000 - 1500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слов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. </a:t>
            </a:r>
            <a:r>
              <a:rPr lang="ru-RU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К концу третьего года жизни речь становится средством общения ребенка со сверстниками</a:t>
            </a:r>
            <a:r>
              <a:rPr lang="en-US" sz="2800" dirty="0">
                <a:solidFill>
                  <a:srgbClr val="003300"/>
                </a:solidFill>
                <a:latin typeface="Times New Roman"/>
                <a:ea typeface="+mj-ea"/>
                <a:cs typeface="+mj-cs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97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9277" y="1107831"/>
            <a:ext cx="9003323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4988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Интеллект ребенка при правильном уходе за ним достигает нового уровня, он начинает проделывать различные умственные операции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начинает фантазировать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и развивается воображения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и новые виды деятельности: игра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конструирование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рисование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Поощряйте ребенка в этом, присоединяйтесь к его игре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 </a:t>
            </a:r>
          </a:p>
          <a:p>
            <a:pPr lvl="0" indent="534988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Игра носит процессуальный характер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главное в ней – действия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Действия, они совершаются с игровыми предметами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приближенными к реальности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Следует активно развивать внимательность и наблюдательность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9433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1308" y="896815"/>
            <a:ext cx="895056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4988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Рассматривая с ребенком  картинки в книжках, описывайте детали (например, не просто «Ой какая машина», а «Ой какие у нее колеса, руль, фары, а интересно с другой стороны тоже есть дверь»)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Еще один вариант игры – это найти отличие, чем одна картинка отличается от другой.</a:t>
            </a:r>
          </a:p>
          <a:p>
            <a:pPr lvl="0" indent="534988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Так же в этом возрасте ребенок активно начинает что-то конструировать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и строить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поэтому среди игрушек обязательно должны быть конструктор и кубики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</a:t>
            </a:r>
          </a:p>
          <a:p>
            <a:pPr lvl="0" indent="534988" algn="just" fontAlgn="base">
              <a:spcBef>
                <a:spcPct val="20000"/>
              </a:spcBef>
              <a:spcAft>
                <a:spcPct val="0"/>
              </a:spcAft>
            </a:pPr>
            <a:endParaRPr lang="ru-RU" sz="3200" dirty="0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47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4447" y="1230922"/>
            <a:ext cx="9355016" cy="5064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4988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Ребенок 2-3 лет может очень активно заниматься творческой деятельностью, при чем уже на новом уровне. Появляются первые тематические рисунки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на которых он способен изобразить какой- либо предмет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Типичным, является изображение человека в виде «</a:t>
            </a:r>
            <a:r>
              <a:rPr lang="ru-RU" sz="2800" dirty="0" err="1">
                <a:solidFill>
                  <a:srgbClr val="003300"/>
                </a:solidFill>
                <a:latin typeface="Times New Roman"/>
              </a:rPr>
              <a:t>головонога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» - окружности и отходящих от неё линий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Так же  фигурки из пластилина. </a:t>
            </a:r>
          </a:p>
          <a:p>
            <a:pPr lvl="0" indent="534988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Постарайтесь поощрить эти занятия, чтобы вызвать в нем еще больший интерес – устраивайте персональные выставки, дарите рисунки родственникам.</a:t>
            </a:r>
            <a:r>
              <a:rPr lang="ru-RU" sz="2800" b="1" dirty="0">
                <a:solidFill>
                  <a:srgbClr val="003300"/>
                </a:solidFill>
                <a:latin typeface="Times New Roman"/>
                <a:hlinkClick r:id="rId3" tooltip="Surfingbird"/>
              </a:rPr>
              <a:t/>
            </a:r>
            <a:br>
              <a:rPr lang="ru-RU" sz="2800" b="1" dirty="0">
                <a:solidFill>
                  <a:srgbClr val="003300"/>
                </a:solidFill>
                <a:latin typeface="Times New Roman"/>
                <a:hlinkClick r:id="rId3" tooltip="Surfingbird"/>
              </a:rPr>
            </a:br>
            <a:endParaRPr lang="ru-RU" sz="2800" dirty="0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14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430" y="-296"/>
            <a:ext cx="9906859" cy="730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Также на третьем году жизни совершенствуются зрительные и слуховые ориентировки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что позволяет детям безошибочно выполнять ряд заданий: осуществлять выбор из двух-трех предметов по форме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величине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и цвету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различать мелодии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петь</a:t>
            </a:r>
            <a:r>
              <a:rPr lang="en-US" sz="2800" dirty="0" smtClean="0">
                <a:solidFill>
                  <a:srgbClr val="003300"/>
                </a:solidFill>
                <a:latin typeface="Times New Roman"/>
              </a:rPr>
              <a:t>.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В этом возрасте дети очень восприимчивы к эмоциональному состоянию окружающих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Они очень подвержены так называемому «эффекту заражения»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 </a:t>
            </a:r>
            <a:endParaRPr lang="ru-RU" sz="2800" dirty="0">
              <a:solidFill>
                <a:srgbClr val="003300"/>
              </a:solidFill>
              <a:latin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Активное проявление и негативных и позитивных эмоций зависит от физического комфорта или его отсутствия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</a:t>
            </a:r>
            <a:endParaRPr lang="ru-RU" sz="2800" dirty="0">
              <a:solidFill>
                <a:srgbClr val="003300"/>
              </a:solidFill>
              <a:latin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Основными чертами ребенка 2-3 лет являются открытость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честность и искренность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Он просто не умеет скрывать свои симпатии или антипатии к кому или чему бы то ни было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.</a:t>
            </a:r>
            <a:endParaRPr lang="ru-RU" sz="2800" dirty="0">
              <a:solidFill>
                <a:srgbClr val="003300"/>
              </a:solidFill>
              <a:latin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Чувства ребенка неустойчивы и противоречивы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,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а настроение подвержено частой смене.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800" u="sng" dirty="0">
              <a:solidFill>
                <a:srgbClr val="0070C0"/>
              </a:solidFill>
              <a:latin typeface="Times New Roman"/>
            </a:endParaRPr>
          </a:p>
          <a:p>
            <a:pPr lvl="0" indent="534988" algn="just" fontAlgn="base">
              <a:spcBef>
                <a:spcPct val="20000"/>
              </a:spcBef>
              <a:spcAft>
                <a:spcPct val="0"/>
              </a:spcAft>
            </a:pPr>
            <a:endParaRPr lang="ru-RU" sz="2200" dirty="0">
              <a:solidFill>
                <a:srgbClr val="00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83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5916" y="360608"/>
            <a:ext cx="8389100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Кризис трех лет  часто сопровождается рядом отрицательных проявлений :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Негативизмом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Упрямством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ru-RU" sz="2800" dirty="0">
                <a:solidFill>
                  <a:srgbClr val="003300"/>
                </a:solidFill>
                <a:latin typeface="Times New Roman"/>
              </a:rPr>
              <a:t>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Нарушением общения со взрослым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Строптивостью</a:t>
            </a:r>
            <a:endParaRPr lang="en-US" sz="2800" dirty="0">
              <a:solidFill>
                <a:srgbClr val="003300"/>
              </a:solidFill>
              <a:latin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Своеволием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Протестом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Симптомом обесценивания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3300"/>
                </a:solidFill>
                <a:latin typeface="Times New Roman"/>
              </a:rPr>
              <a:t>Деспотизмом</a:t>
            </a:r>
            <a:r>
              <a:rPr lang="en-US" sz="2800" dirty="0">
                <a:solidFill>
                  <a:srgbClr val="003300"/>
                </a:solidFill>
                <a:latin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77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857</Words>
  <Application>Microsoft Office PowerPoint</Application>
  <PresentationFormat>Лист A4 (210x297 мм)</PresentationFormat>
  <Paragraphs>50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Ewgenii</dc:creator>
  <cp:lastModifiedBy>Ewgenii</cp:lastModifiedBy>
  <cp:revision>7</cp:revision>
  <dcterms:created xsi:type="dcterms:W3CDTF">2020-12-26T15:07:11Z</dcterms:created>
  <dcterms:modified xsi:type="dcterms:W3CDTF">2020-12-27T03:04:15Z</dcterms:modified>
</cp:coreProperties>
</file>