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s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38401" y="1981200"/>
            <a:ext cx="48768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Что должен </a:t>
            </a:r>
            <a:r>
              <a:rPr lang="ru-RU" sz="3200" b="1" dirty="0">
                <a:solidFill>
                  <a:srgbClr val="FF0000"/>
                </a:solidFill>
              </a:rPr>
              <a:t>уметь ребенок в 3-4 </a:t>
            </a:r>
            <a:r>
              <a:rPr lang="ru-RU" sz="3200" b="1" dirty="0" smtClean="0">
                <a:solidFill>
                  <a:srgbClr val="FF0000"/>
                </a:solidFill>
              </a:rPr>
              <a:t>года в соответствии программы «От рождения до школы»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>
                <a:solidFill>
                  <a:srgbClr val="FF0000"/>
                </a:solidFill>
              </a:rPr>
              <a:t>по </a:t>
            </a:r>
            <a:r>
              <a:rPr lang="ru-RU" sz="3200" b="1" dirty="0" smtClean="0">
                <a:solidFill>
                  <a:srgbClr val="FF0000"/>
                </a:solidFill>
              </a:rPr>
              <a:t>ФГОС ДО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pPr algn="r"/>
            <a:endParaRPr lang="ru-RU" b="1" dirty="0" smtClean="0">
              <a:solidFill>
                <a:srgbClr val="FF0000"/>
              </a:solidFill>
            </a:endParaRPr>
          </a:p>
          <a:p>
            <a:pPr algn="r"/>
            <a:endParaRPr lang="ru-RU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8395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44"/>
            <a:ext cx="9143999" cy="686228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38200" y="1582341"/>
            <a:ext cx="7696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>
                <a:solidFill>
                  <a:srgbClr val="C00000"/>
                </a:solidFill>
              </a:rPr>
              <a:t>Познания в музыке</a:t>
            </a:r>
          </a:p>
          <a:p>
            <a:pPr fontAlgn="base"/>
            <a:r>
              <a:rPr lang="ru-RU" dirty="0">
                <a:solidFill>
                  <a:srgbClr val="7030A0"/>
                </a:solidFill>
              </a:rPr>
              <a:t>Музыкальное развитие ребёнка 4 лет зависит от интенсивности занятий с ним. Дети легко воспринимают и запоминают новые мелодии и простые теоретические знания. Они уже могут: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называть наиболее известные музыкальные инструменты, например, гитару или барабан;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с удовольствием слушают знакомые песни и подпевают им;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различают тихое и громкое звучание музыки.</a:t>
            </a:r>
          </a:p>
        </p:txBody>
      </p:sp>
    </p:spTree>
    <p:extLst>
      <p:ext uri="{BB962C8B-B14F-4D97-AF65-F5344CB8AC3E}">
        <p14:creationId xmlns:p14="http://schemas.microsoft.com/office/powerpoint/2010/main" val="545266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8395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44"/>
            <a:ext cx="9143999" cy="686228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09600" y="457200"/>
            <a:ext cx="7924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>
                <a:solidFill>
                  <a:srgbClr val="C00000"/>
                </a:solidFill>
              </a:rPr>
              <a:t>Психическое развитие</a:t>
            </a:r>
          </a:p>
          <a:p>
            <a:pPr fontAlgn="base"/>
            <a:r>
              <a:rPr lang="ru-RU" dirty="0">
                <a:solidFill>
                  <a:srgbClr val="7030A0"/>
                </a:solidFill>
              </a:rPr>
              <a:t>После рождения ребёнок 4 года растёт, постепенно впитывая в себя всё, что он видит, слышит и </a:t>
            </a:r>
            <a:r>
              <a:rPr lang="ru-RU" dirty="0" smtClean="0">
                <a:solidFill>
                  <a:srgbClr val="7030A0"/>
                </a:solidFill>
              </a:rPr>
              <a:t>чувствует.</a:t>
            </a:r>
          </a:p>
          <a:p>
            <a:pPr fontAlgn="base"/>
            <a:r>
              <a:rPr lang="ru-RU" dirty="0" smtClean="0">
                <a:solidFill>
                  <a:srgbClr val="7030A0"/>
                </a:solidFill>
              </a:rPr>
              <a:t>Его </a:t>
            </a:r>
            <a:r>
              <a:rPr lang="ru-RU" dirty="0">
                <a:solidFill>
                  <a:srgbClr val="7030A0"/>
                </a:solidFill>
              </a:rPr>
              <a:t>тонкая психика очень восприимчива к отношению близких людей, к их реакциям. </a:t>
            </a:r>
            <a:endParaRPr lang="ru-RU" dirty="0" smtClean="0">
              <a:solidFill>
                <a:srgbClr val="7030A0"/>
              </a:solidFill>
            </a:endParaRPr>
          </a:p>
          <a:p>
            <a:pPr fontAlgn="base"/>
            <a:r>
              <a:rPr lang="ru-RU" dirty="0" smtClean="0">
                <a:solidFill>
                  <a:srgbClr val="7030A0"/>
                </a:solidFill>
              </a:rPr>
              <a:t>В </a:t>
            </a:r>
            <a:r>
              <a:rPr lang="ru-RU" dirty="0">
                <a:solidFill>
                  <a:srgbClr val="7030A0"/>
                </a:solidFill>
              </a:rPr>
              <a:t>зависимости от этого формируется и его понимание собственной личности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  <a:r>
              <a:rPr lang="ru-RU" dirty="0">
                <a:solidFill>
                  <a:srgbClr val="7030A0"/>
                </a:solidFill>
              </a:rPr>
              <a:t> </a:t>
            </a:r>
          </a:p>
          <a:p>
            <a:pPr fontAlgn="base"/>
            <a:r>
              <a:rPr lang="ru-RU" dirty="0" smtClean="0">
                <a:solidFill>
                  <a:srgbClr val="7030A0"/>
                </a:solidFill>
              </a:rPr>
              <a:t>Поведение </a:t>
            </a:r>
            <a:r>
              <a:rPr lang="ru-RU" dirty="0">
                <a:solidFill>
                  <a:srgbClr val="7030A0"/>
                </a:solidFill>
              </a:rPr>
              <a:t>взрослых в этот период должно быть осторожным и внимательным. </a:t>
            </a:r>
            <a:endParaRPr lang="ru-RU" dirty="0" smtClean="0">
              <a:solidFill>
                <a:srgbClr val="7030A0"/>
              </a:solidFill>
            </a:endParaRPr>
          </a:p>
          <a:p>
            <a:pPr fontAlgn="base"/>
            <a:r>
              <a:rPr lang="ru-RU" dirty="0" smtClean="0">
                <a:solidFill>
                  <a:srgbClr val="7030A0"/>
                </a:solidFill>
              </a:rPr>
              <a:t>Малыш </a:t>
            </a:r>
            <a:r>
              <a:rPr lang="ru-RU" dirty="0">
                <a:solidFill>
                  <a:srgbClr val="7030A0"/>
                </a:solidFill>
              </a:rPr>
              <a:t>должен чувствовать их любовь и заботу. </a:t>
            </a:r>
          </a:p>
          <a:p>
            <a:pPr fontAlgn="base"/>
            <a:r>
              <a:rPr lang="ru-RU" dirty="0" smtClean="0">
                <a:solidFill>
                  <a:srgbClr val="7030A0"/>
                </a:solidFill>
              </a:rPr>
              <a:t>Тогда </a:t>
            </a:r>
            <a:r>
              <a:rPr lang="ru-RU" dirty="0">
                <a:solidFill>
                  <a:srgbClr val="7030A0"/>
                </a:solidFill>
              </a:rPr>
              <a:t>в нём сформируется уважительное отношение к самому себе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</a:p>
          <a:p>
            <a:pPr fontAlgn="base"/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>
                <a:solidFill>
                  <a:srgbClr val="7030A0"/>
                </a:solidFill>
              </a:rPr>
              <a:t>Его поведение также будет демонстрировать самоуважение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</a:p>
          <a:p>
            <a:pPr fontAlgn="base"/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>
                <a:solidFill>
                  <a:srgbClr val="7030A0"/>
                </a:solidFill>
              </a:rPr>
              <a:t>Постоянные замечания, недовольство им создадут у него отрицательный собственный имидж, и он будет капризничать и хулиганить, считая себя плохим. </a:t>
            </a:r>
            <a:endParaRPr lang="ru-RU" dirty="0" smtClean="0">
              <a:solidFill>
                <a:srgbClr val="7030A0"/>
              </a:solidFill>
            </a:endParaRPr>
          </a:p>
          <a:p>
            <a:pPr fontAlgn="base"/>
            <a:r>
              <a:rPr lang="ru-RU" dirty="0" smtClean="0">
                <a:solidFill>
                  <a:srgbClr val="7030A0"/>
                </a:solidFill>
              </a:rPr>
              <a:t>В </a:t>
            </a:r>
            <a:r>
              <a:rPr lang="ru-RU" dirty="0">
                <a:solidFill>
                  <a:srgbClr val="7030A0"/>
                </a:solidFill>
              </a:rPr>
              <a:t>это же время формируются и функции психики.</a:t>
            </a:r>
          </a:p>
        </p:txBody>
      </p:sp>
    </p:spTree>
    <p:extLst>
      <p:ext uri="{BB962C8B-B14F-4D97-AF65-F5344CB8AC3E}">
        <p14:creationId xmlns:p14="http://schemas.microsoft.com/office/powerpoint/2010/main" val="1532781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8395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44"/>
            <a:ext cx="9143999" cy="686228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09600" y="58847"/>
            <a:ext cx="7924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b="1" dirty="0" smtClean="0"/>
          </a:p>
          <a:p>
            <a:pPr fontAlgn="base"/>
            <a:endParaRPr lang="ru-RU" b="1" dirty="0"/>
          </a:p>
          <a:p>
            <a:pPr fontAlgn="base"/>
            <a:r>
              <a:rPr lang="ru-RU" b="1" dirty="0" smtClean="0">
                <a:solidFill>
                  <a:srgbClr val="C00000"/>
                </a:solidFill>
              </a:rPr>
              <a:t>Внимание</a:t>
            </a:r>
            <a:endParaRPr lang="ru-RU" b="1" dirty="0">
              <a:solidFill>
                <a:srgbClr val="C00000"/>
              </a:solidFill>
            </a:endParaRPr>
          </a:p>
          <a:p>
            <a:pPr fontAlgn="base"/>
            <a:r>
              <a:rPr lang="ru-RU" dirty="0">
                <a:solidFill>
                  <a:srgbClr val="7030A0"/>
                </a:solidFill>
              </a:rPr>
              <a:t>Это качество надо всемерно развивать с помощью различных упражнений, так как детям свойственна рассеянность. К четырём годам ребёнок уже должен: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выбирать пару одинаковых предметов среди множества разных;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уметь концентрировать своё внимание на выполнении определённого задания в течение нескольких минут;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выполнять упражнения на наблюдательность – повторить определённую последовательность движений с хлопками;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при произнесении кодового слова производить определённое движение – хлопок или притоп;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произвести сборку несложного сооружения с помощью деталей конструктора по представленному образцу;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уметь сложить обратно разрезанную на несколько частей картинку;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должен ориентироваться в знакомых ему местах.</a:t>
            </a:r>
          </a:p>
        </p:txBody>
      </p:sp>
    </p:spTree>
    <p:extLst>
      <p:ext uri="{BB962C8B-B14F-4D97-AF65-F5344CB8AC3E}">
        <p14:creationId xmlns:p14="http://schemas.microsoft.com/office/powerpoint/2010/main" val="2054524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8395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44"/>
            <a:ext cx="9143999" cy="686228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09600" y="58847"/>
            <a:ext cx="792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b="1" dirty="0" smtClean="0"/>
          </a:p>
          <a:p>
            <a:pPr fontAlgn="base"/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38200" y="-218152"/>
            <a:ext cx="8001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b="1" dirty="0" smtClean="0"/>
          </a:p>
          <a:p>
            <a:pPr fontAlgn="base"/>
            <a:endParaRPr lang="ru-RU" b="1" dirty="0"/>
          </a:p>
          <a:p>
            <a:pPr fontAlgn="base"/>
            <a:endParaRPr lang="ru-RU" b="1" dirty="0" smtClean="0"/>
          </a:p>
          <a:p>
            <a:pPr fontAlgn="base"/>
            <a:endParaRPr lang="ru-RU" b="1" dirty="0"/>
          </a:p>
          <a:p>
            <a:pPr fontAlgn="base"/>
            <a:endParaRPr lang="ru-RU" b="1" dirty="0" smtClean="0">
              <a:solidFill>
                <a:srgbClr val="C00000"/>
              </a:solidFill>
            </a:endParaRPr>
          </a:p>
          <a:p>
            <a:pPr fontAlgn="base"/>
            <a:r>
              <a:rPr lang="ru-RU" b="1" dirty="0" smtClean="0">
                <a:solidFill>
                  <a:srgbClr val="C00000"/>
                </a:solidFill>
              </a:rPr>
              <a:t>Мышление</a:t>
            </a:r>
            <a:endParaRPr lang="ru-RU" b="1" dirty="0">
              <a:solidFill>
                <a:srgbClr val="C00000"/>
              </a:solidFill>
            </a:endParaRPr>
          </a:p>
          <a:p>
            <a:pPr fontAlgn="base"/>
            <a:r>
              <a:rPr lang="ru-RU" dirty="0">
                <a:solidFill>
                  <a:srgbClr val="7030A0"/>
                </a:solidFill>
              </a:rPr>
              <a:t>Так как именно в этот период усиливается интерес ребёнка к познанию, то можно начинать подготовку к школе. Однако, чтобы не переусердствовать, родителям лучше познакомиться с рекомендациями специалистов о том, что умеет ребёнок в данном возрасте. Он может: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сам собрать небольшую пирамидку;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уметь находить обобщающие слова, определяя самостоятельно, к какой группе отнести определённых животных или деревья;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в группе предметов определять лишний;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искать и находить имеющиеся несоответствия в картинках;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самостоятельно находить антонимы к словам;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называть более сложные геометрические фигуры;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сравнить и расставить предметы по убыванию их размеров;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различать слова родного языка с иностранными;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отгадывать несложные загадки и решать лёгкие головоломки.</a:t>
            </a:r>
          </a:p>
        </p:txBody>
      </p:sp>
    </p:spTree>
    <p:extLst>
      <p:ext uri="{BB962C8B-B14F-4D97-AF65-F5344CB8AC3E}">
        <p14:creationId xmlns:p14="http://schemas.microsoft.com/office/powerpoint/2010/main" val="368877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8395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44"/>
            <a:ext cx="9143999" cy="686228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09600" y="58847"/>
            <a:ext cx="792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b="1" dirty="0" smtClean="0"/>
          </a:p>
          <a:p>
            <a:pPr fontAlgn="base"/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95400" y="1219200"/>
            <a:ext cx="7086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b="1" dirty="0" smtClean="0"/>
          </a:p>
          <a:p>
            <a:pPr fontAlgn="base"/>
            <a:endParaRPr lang="ru-RU" b="1" dirty="0"/>
          </a:p>
          <a:p>
            <a:pPr fontAlgn="base"/>
            <a:endParaRPr lang="ru-RU" b="1" dirty="0" smtClean="0"/>
          </a:p>
          <a:p>
            <a:pPr fontAlgn="base"/>
            <a:endParaRPr lang="ru-RU" b="1" dirty="0"/>
          </a:p>
          <a:p>
            <a:pPr fontAlgn="base"/>
            <a:endParaRPr lang="ru-RU" b="1" dirty="0" smtClean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612845"/>
            <a:ext cx="7924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>
                <a:solidFill>
                  <a:srgbClr val="C00000"/>
                </a:solidFill>
              </a:rPr>
              <a:t>Память</a:t>
            </a:r>
          </a:p>
          <a:p>
            <a:pPr fontAlgn="base"/>
            <a:r>
              <a:rPr lang="ru-RU" dirty="0">
                <a:solidFill>
                  <a:srgbClr val="7030A0"/>
                </a:solidFill>
              </a:rPr>
              <a:t>У ребёнка 4 лет наблюдается прекрасная память, поэтому в таком возрасте обычно начинают изучать с ним иностранные языки. Согласно общепринятым нормам, малыш должен уметь: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находить дорогу домой из знакомых мест – из садика или магазина;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уметь пересказать небольшой рассказ;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учить наизусть стихи, загадки;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запомнить несколько увиденных предметов и назвать их;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суметь повторить услышанные слова или цифры;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выполнить задание, состоящее из трёх-четырёх команд;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повторить несколько последовательных шагов в танце;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</a:rPr>
              <a:t>рассказать об увлекательном событии, произошедшем недавно.</a:t>
            </a:r>
          </a:p>
        </p:txBody>
      </p:sp>
    </p:spTree>
    <p:extLst>
      <p:ext uri="{BB962C8B-B14F-4D97-AF65-F5344CB8AC3E}">
        <p14:creationId xmlns:p14="http://schemas.microsoft.com/office/powerpoint/2010/main" val="81536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8395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44"/>
            <a:ext cx="9143999" cy="686228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09600" y="58847"/>
            <a:ext cx="792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b="1" dirty="0" smtClean="0"/>
          </a:p>
          <a:p>
            <a:pPr fontAlgn="base"/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95400" y="1219200"/>
            <a:ext cx="7086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b="1" dirty="0" smtClean="0"/>
          </a:p>
          <a:p>
            <a:pPr fontAlgn="base"/>
            <a:endParaRPr lang="ru-RU" b="1" dirty="0"/>
          </a:p>
          <a:p>
            <a:pPr fontAlgn="base"/>
            <a:endParaRPr lang="ru-RU" b="1" dirty="0" smtClean="0"/>
          </a:p>
          <a:p>
            <a:pPr fontAlgn="base"/>
            <a:endParaRPr lang="ru-RU" b="1" dirty="0"/>
          </a:p>
          <a:p>
            <a:pPr fontAlgn="base"/>
            <a:endParaRPr lang="ru-RU" b="1" dirty="0" smtClean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8200" y="705178"/>
            <a:ext cx="7772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dirty="0">
                <a:solidFill>
                  <a:srgbClr val="C00000"/>
                </a:solidFill>
              </a:rPr>
              <a:t>Эмоциональное развитие</a:t>
            </a:r>
          </a:p>
          <a:p>
            <a:pPr fontAlgn="base"/>
            <a:r>
              <a:rPr lang="ru-RU" sz="1600" dirty="0">
                <a:solidFill>
                  <a:srgbClr val="7030A0"/>
                </a:solidFill>
              </a:rPr>
              <a:t>В этот период ребёнок учится выражать свои эмоции. Он должен уметь сопереживать, научиться понимать настроение и чувства других людей, воспитать в себе культуру поведения. В этом процессе ему нужна помощь близких людей.  Малыш уже умеет:</a:t>
            </a:r>
          </a:p>
          <a:p>
            <a:pPr fontAlgn="base"/>
            <a:r>
              <a:rPr lang="ru-RU" sz="1600" dirty="0">
                <a:solidFill>
                  <a:srgbClr val="7030A0"/>
                </a:solidFill>
              </a:rPr>
              <a:t>чувствовать настроение человека, изображённого на фотографии;</a:t>
            </a:r>
          </a:p>
          <a:p>
            <a:pPr fontAlgn="base"/>
            <a:r>
              <a:rPr lang="ru-RU" sz="1600" dirty="0">
                <a:solidFill>
                  <a:srgbClr val="7030A0"/>
                </a:solidFill>
              </a:rPr>
              <a:t>может изобразить мимически определённую эмоцию;</a:t>
            </a:r>
          </a:p>
          <a:p>
            <a:pPr fontAlgn="base"/>
            <a:r>
              <a:rPr lang="ru-RU" sz="1600" dirty="0">
                <a:solidFill>
                  <a:srgbClr val="7030A0"/>
                </a:solidFill>
              </a:rPr>
              <a:t>если виноват, понимает, что нужно попросить прощения, признав свою оплошность;</a:t>
            </a:r>
          </a:p>
          <a:p>
            <a:pPr fontAlgn="base"/>
            <a:r>
              <a:rPr lang="ru-RU" sz="1600" dirty="0">
                <a:solidFill>
                  <a:srgbClr val="7030A0"/>
                </a:solidFill>
              </a:rPr>
              <a:t>при виде близких людей радуется, а при появлении незнакомых – пугается.</a:t>
            </a:r>
          </a:p>
          <a:p>
            <a:pPr fontAlgn="base"/>
            <a:r>
              <a:rPr lang="ru-RU" sz="1600" b="1" dirty="0">
                <a:solidFill>
                  <a:srgbClr val="C00000"/>
                </a:solidFill>
              </a:rPr>
              <a:t>Социальная адаптация</a:t>
            </a:r>
          </a:p>
          <a:p>
            <a:pPr fontAlgn="base"/>
            <a:r>
              <a:rPr lang="ru-RU" sz="1600" dirty="0">
                <a:solidFill>
                  <a:srgbClr val="7030A0"/>
                </a:solidFill>
              </a:rPr>
              <a:t>Маленькие дети очень общительны. Им нравятся совместные игры и знакомства с новыми друзьями. Как раз в этот период происходит дифференциация интересов девочек и мальчиков. Первые увлекаются нарядами и куклами, а вторые – техникой и оружием. Они с удовольствием помогают своим папам в ремонте автомобиля, ездят с ними в летние месяцы на рыбалку, привыкают к мужским обязанностям. Девочки выполняют посильную работу по дому.</a:t>
            </a:r>
          </a:p>
          <a:p>
            <a:pPr fontAlgn="base"/>
            <a:r>
              <a:rPr lang="ru-RU" sz="1600" b="1" dirty="0">
                <a:solidFill>
                  <a:srgbClr val="C00000"/>
                </a:solidFill>
              </a:rPr>
              <a:t>Бытовые навыки</a:t>
            </a:r>
          </a:p>
          <a:p>
            <a:pPr fontAlgn="base"/>
            <a:r>
              <a:rPr lang="ru-RU" sz="1600" dirty="0">
                <a:solidFill>
                  <a:srgbClr val="7030A0"/>
                </a:solidFill>
              </a:rPr>
              <a:t>К четырём годам дети уже многие действия выполняют самостоятельно. Они сами чистят зубы, одеваются, умеют пользоваться столовыми приборами.</a:t>
            </a:r>
          </a:p>
          <a:p>
            <a:pPr fontAlgn="base"/>
            <a:r>
              <a:rPr lang="ru-RU" sz="1600" dirty="0">
                <a:solidFill>
                  <a:srgbClr val="7030A0"/>
                </a:solidFill>
              </a:rPr>
              <a:t>Четырёхлетний малыш – это маленький любознательный человек, который уже многое знает и умеет. И главное – не спугнуть его интерес к познанию этого огромного прекрасного мира</a:t>
            </a:r>
            <a:r>
              <a:rPr lang="ru-RU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833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s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38401" y="1981200"/>
            <a:ext cx="487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b="1" smtClean="0">
              <a:solidFill>
                <a:srgbClr val="FF0000"/>
              </a:solidFill>
            </a:endParaRPr>
          </a:p>
          <a:p>
            <a:pPr algn="r"/>
            <a:endParaRPr lang="ru-RU" b="1" dirty="0" smtClean="0">
              <a:solidFill>
                <a:srgbClr val="FF0000"/>
              </a:solidFill>
            </a:endParaRPr>
          </a:p>
          <a:p>
            <a:pPr algn="r"/>
            <a:endParaRPr lang="ru-RU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425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8395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44"/>
            <a:ext cx="9143999" cy="686228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19200" y="1219200"/>
            <a:ext cx="7391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Согласно оценке специалистов, каждому возрасту малыша должен соответствовать определённый уровень его развития. Зная существующие критерии того, что должен уметь ребёнок в 4 года, можно проверить его навыки, умения и способности. Если они ниже установленных норм, значит в развитии ребёнка имеются какие-либо упущения или проблемы. Их, конечно, надо исправлять. Вовремя выявленные недочёты помогут скорректировать методику обучения малыша и устранить отставание.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8395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6200"/>
            <a:ext cx="10363199" cy="70908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3401" y="4572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000" b="1" dirty="0">
                <a:solidFill>
                  <a:srgbClr val="FF0000"/>
                </a:solidFill>
              </a:rPr>
              <a:t>Физическое развитие</a:t>
            </a:r>
          </a:p>
          <a:p>
            <a:pPr fontAlgn="base"/>
            <a:r>
              <a:rPr lang="ru-RU" sz="2000" dirty="0">
                <a:solidFill>
                  <a:srgbClr val="7030A0"/>
                </a:solidFill>
              </a:rPr>
              <a:t>Четырёхлетний ребёнок отличается чрезвычайной физической активностью. В этом возрасте он умеет делать различные упражнения: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достаточно быстро бегать, при этом сохраняя равновесие и меняя направление;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7030A0"/>
                </a:solidFill>
              </a:rPr>
              <a:t>двигаться </a:t>
            </a:r>
            <a:r>
              <a:rPr lang="ru-RU" sz="2000" dirty="0">
                <a:solidFill>
                  <a:srgbClr val="7030A0"/>
                </a:solidFill>
              </a:rPr>
              <a:t>прыжками на двух ногах;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несколько раз подпрыгнуть на одной ноге;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простоять на одной ноге хотя бы 6-7 секунд;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прыгать и в высоту, и в длину;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подниматься и спускаться по вертикальной лестнице;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пролезать под не очень высокими предметами;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уметь бросать и ловить мяч;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учиться вести мяч ногами;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кататься на детском велосипеде;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должен осваивать первые уроки плавания.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8395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" y="0"/>
            <a:ext cx="913828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6801" y="609600"/>
            <a:ext cx="7391399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000" b="1" dirty="0">
                <a:solidFill>
                  <a:srgbClr val="FF0000"/>
                </a:solidFill>
              </a:rPr>
              <a:t>Чтобы развивать мелкую моторику, дети в 4 года должны </a:t>
            </a:r>
            <a:r>
              <a:rPr lang="ru-RU" sz="2000" b="1" dirty="0">
                <a:solidFill>
                  <a:srgbClr val="7030A0"/>
                </a:solidFill>
              </a:rPr>
              <a:t>заниматься следующими упражнениями или играми: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7030A0"/>
                </a:solidFill>
              </a:rPr>
              <a:t>лепить фигурки животных из пластилина;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7030A0"/>
                </a:solidFill>
              </a:rPr>
              <a:t>собирать в парке во время прогулки листья, веточки, шишки, жёлуди, затем изготавливать из них различные поделки;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7030A0"/>
                </a:solidFill>
              </a:rPr>
              <a:t>нанизывать бисер на леску;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7030A0"/>
                </a:solidFill>
              </a:rPr>
              <a:t>уметь застёгивать пуговицы и застежки;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7030A0"/>
                </a:solidFill>
              </a:rPr>
              <a:t>учиться пользоваться кистью и карандашами;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7030A0"/>
                </a:solidFill>
              </a:rPr>
              <a:t>заниматься раскраской, не выходя за границы рисунка;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7030A0"/>
                </a:solidFill>
              </a:rPr>
              <a:t>соединять точки сплошной линией;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7030A0"/>
                </a:solidFill>
              </a:rPr>
              <a:t>пользоваться ножницами и вырезать фигурки и снежинки;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7030A0"/>
                </a:solidFill>
              </a:rPr>
              <a:t>завязывать узлом, а потом развязывать толстую верёвку.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8395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2144"/>
            <a:ext cx="9141142" cy="6860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10800000" flipV="1">
            <a:off x="533400" y="902457"/>
            <a:ext cx="7848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000" b="1" dirty="0">
                <a:solidFill>
                  <a:srgbClr val="C00000"/>
                </a:solidFill>
              </a:rPr>
              <a:t>Умственное развитие</a:t>
            </a:r>
          </a:p>
          <a:p>
            <a:pPr fontAlgn="base"/>
            <a:r>
              <a:rPr lang="ru-RU" sz="2000" dirty="0" smtClean="0">
                <a:solidFill>
                  <a:srgbClr val="7030A0"/>
                </a:solidFill>
              </a:rPr>
              <a:t>	Интеллектуальный </a:t>
            </a:r>
            <a:r>
              <a:rPr lang="ru-RU" sz="2000" dirty="0">
                <a:solidFill>
                  <a:srgbClr val="7030A0"/>
                </a:solidFill>
              </a:rPr>
              <a:t>уровень определяется тем, что должен знать ребенок в 4 года. </a:t>
            </a:r>
            <a:endParaRPr lang="ru-RU" sz="2000" dirty="0" smtClean="0">
              <a:solidFill>
                <a:srgbClr val="7030A0"/>
              </a:solidFill>
            </a:endParaRPr>
          </a:p>
          <a:p>
            <a:pPr fontAlgn="base"/>
            <a:r>
              <a:rPr lang="ru-RU" sz="2000" dirty="0" smtClean="0">
                <a:solidFill>
                  <a:srgbClr val="7030A0"/>
                </a:solidFill>
              </a:rPr>
              <a:t>	В </a:t>
            </a:r>
            <a:r>
              <a:rPr lang="ru-RU" sz="2000" dirty="0">
                <a:solidFill>
                  <a:srgbClr val="7030A0"/>
                </a:solidFill>
              </a:rPr>
              <a:t>этом возрасте малыш отличается необыкновенной любознательностью и задаёт бесконечные вопросы. Родителям придётся запасаться терпением, чтобы не одернуть ребёнка. </a:t>
            </a:r>
            <a:r>
              <a:rPr lang="ru-RU" sz="2000" dirty="0" smtClean="0">
                <a:solidFill>
                  <a:srgbClr val="7030A0"/>
                </a:solidFill>
              </a:rPr>
              <a:t>		В </a:t>
            </a:r>
            <a:r>
              <a:rPr lang="ru-RU" sz="2000" dirty="0">
                <a:solidFill>
                  <a:srgbClr val="7030A0"/>
                </a:solidFill>
              </a:rPr>
              <a:t>такие моменты можно попросить его самого ответить на свой вопрос и послушать, как он самостоятельно рассуждает</a:t>
            </a:r>
            <a:r>
              <a:rPr lang="ru-RU" sz="2000" dirty="0" smtClean="0">
                <a:solidFill>
                  <a:srgbClr val="7030A0"/>
                </a:solidFill>
              </a:rPr>
              <a:t>.</a:t>
            </a:r>
          </a:p>
          <a:p>
            <a:pPr fontAlgn="base"/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>
                <a:solidFill>
                  <a:srgbClr val="7030A0"/>
                </a:solidFill>
              </a:rPr>
              <a:t>Развитие всех детей 4 лет стремительно происходит во время увлекательных развивающих игр дома и в саду. </a:t>
            </a:r>
            <a:endParaRPr lang="ru-RU" sz="2000" dirty="0" smtClean="0">
              <a:solidFill>
                <a:srgbClr val="7030A0"/>
              </a:solidFill>
            </a:endParaRPr>
          </a:p>
          <a:p>
            <a:pPr fontAlgn="base"/>
            <a:r>
              <a:rPr lang="ru-RU" sz="2000" dirty="0" smtClean="0">
                <a:solidFill>
                  <a:srgbClr val="7030A0"/>
                </a:solidFill>
              </a:rPr>
              <a:t>	В </a:t>
            </a:r>
            <a:r>
              <a:rPr lang="ru-RU" sz="2000" dirty="0">
                <a:solidFill>
                  <a:srgbClr val="7030A0"/>
                </a:solidFill>
              </a:rPr>
              <a:t>это время они уже должны обладать некоторым багажом знаний в различных областях.</a:t>
            </a:r>
          </a:p>
        </p:txBody>
      </p:sp>
      <p:pic>
        <p:nvPicPr>
          <p:cNvPr id="1026" name="Picture 2" descr="ребенок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419599"/>
            <a:ext cx="2901846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8395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44"/>
            <a:ext cx="9143999" cy="6862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762000"/>
            <a:ext cx="83058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b="1" dirty="0" smtClean="0">
                <a:solidFill>
                  <a:srgbClr val="C00000"/>
                </a:solidFill>
              </a:rPr>
              <a:t>Познавательное развитие</a:t>
            </a:r>
          </a:p>
          <a:p>
            <a:pPr algn="ctr" fontAlgn="base"/>
            <a:r>
              <a:rPr lang="ru-RU" b="1" dirty="0" smtClean="0">
                <a:solidFill>
                  <a:srgbClr val="C00000"/>
                </a:solidFill>
              </a:rPr>
              <a:t>Формирование элементарных математических представлений </a:t>
            </a:r>
          </a:p>
          <a:p>
            <a:pPr algn="ctr" fontAlgn="base"/>
            <a:r>
              <a:rPr lang="ru-RU" sz="2000" dirty="0" smtClean="0">
                <a:solidFill>
                  <a:srgbClr val="7030A0"/>
                </a:solidFill>
              </a:rPr>
              <a:t>Ребёнка </a:t>
            </a:r>
            <a:r>
              <a:rPr lang="ru-RU" sz="2000" dirty="0">
                <a:solidFill>
                  <a:srgbClr val="7030A0"/>
                </a:solidFill>
              </a:rPr>
              <a:t>можно знакомить с математикой в виде увлекательной игры. </a:t>
            </a:r>
            <a:endParaRPr lang="ru-RU" sz="2000" dirty="0" smtClean="0">
              <a:solidFill>
                <a:srgbClr val="7030A0"/>
              </a:solidFill>
            </a:endParaRPr>
          </a:p>
          <a:p>
            <a:pPr fontAlgn="base"/>
            <a:r>
              <a:rPr lang="ru-RU" sz="2000" dirty="0" smtClean="0">
                <a:solidFill>
                  <a:srgbClr val="7030A0"/>
                </a:solidFill>
              </a:rPr>
              <a:t>Можно </a:t>
            </a:r>
            <a:r>
              <a:rPr lang="ru-RU" sz="2000" dirty="0">
                <a:solidFill>
                  <a:srgbClr val="7030A0"/>
                </a:solidFill>
              </a:rPr>
              <a:t>предложить ему посчитать во время совместной прогулки проезжающие автомобили, птичек на ветках деревьев, скамейки в парке. Обычно в этот период дети уже умеют: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7030A0"/>
                </a:solidFill>
              </a:rPr>
              <a:t> объяснить</a:t>
            </a:r>
            <a:r>
              <a:rPr lang="ru-RU" sz="2000" dirty="0">
                <a:solidFill>
                  <a:srgbClr val="7030A0"/>
                </a:solidFill>
              </a:rPr>
              <a:t>, что означают понятия «много предметов» или «один предмет»;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знают цифры до пяти, считают до десяти;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называют виды основных геометрических фигур;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сравнивают разное количество предметов и объясняют понятия «больше» или «меньше»;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могут провести сравнение двух предметов по их размеру и описать разницу между ними;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7030A0"/>
                </a:solidFill>
              </a:rPr>
              <a:t>знакомы с понятиями «правая рука», «левая рука»;</a:t>
            </a:r>
          </a:p>
          <a:p>
            <a:pPr fontAlgn="base"/>
            <a:r>
              <a:rPr lang="ru-RU" sz="2000" dirty="0">
                <a:solidFill>
                  <a:srgbClr val="7030A0"/>
                </a:solidFill>
              </a:rPr>
              <a:t>понимают разницу между верхом и низом.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8395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44"/>
            <a:ext cx="9143999" cy="686228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04800" y="335846"/>
            <a:ext cx="8534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 smtClean="0">
                <a:solidFill>
                  <a:srgbClr val="C00000"/>
                </a:solidFill>
              </a:rPr>
              <a:t>Речевое развитие</a:t>
            </a:r>
            <a:endParaRPr lang="ru-RU" b="1" dirty="0">
              <a:solidFill>
                <a:srgbClr val="C00000"/>
              </a:solidFill>
            </a:endParaRPr>
          </a:p>
          <a:p>
            <a:pPr fontAlgn="base"/>
            <a:r>
              <a:rPr lang="ru-RU" b="1" dirty="0">
                <a:solidFill>
                  <a:srgbClr val="7030A0"/>
                </a:solidFill>
              </a:rPr>
              <a:t>Четырёхлетний ребёнок обладает словарным запасом в 4 тысячи слов, может рассказать детские стишки и сказку на родном языке. В то же время он должен: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7030A0"/>
                </a:solidFill>
              </a:rPr>
              <a:t>уметь разговаривать связно и чётко выговаривать звуки, исключением могут стать шипящие или сонорные;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7030A0"/>
                </a:solidFill>
              </a:rPr>
              <a:t>правильно согласовывать слова по родам, числам и падежам;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7030A0"/>
                </a:solidFill>
              </a:rPr>
              <a:t>уметь использовать в речи наиболее распространённые предлоги;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7030A0"/>
                </a:solidFill>
              </a:rPr>
              <a:t>делить простые слова на слоги и уметь правильно произносить многосложные;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7030A0"/>
                </a:solidFill>
              </a:rPr>
              <a:t>давать ответы на несложные вопросы;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7030A0"/>
                </a:solidFill>
              </a:rPr>
              <a:t>иметь знания о профессиях и их значении;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7030A0"/>
                </a:solidFill>
              </a:rPr>
              <a:t>описать тремя-четырьмя предложениями картинку или предмет;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7030A0"/>
                </a:solidFill>
              </a:rPr>
              <a:t>понимать разницу в интонациях;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7030A0"/>
                </a:solidFill>
              </a:rPr>
              <a:t>малыш также должен уже знать, кто он такой, кто его родители, дедушки и бабушки, называть свой адрес и возраст.</a:t>
            </a:r>
          </a:p>
        </p:txBody>
      </p:sp>
    </p:spTree>
    <p:extLst>
      <p:ext uri="{BB962C8B-B14F-4D97-AF65-F5344CB8AC3E}">
        <p14:creationId xmlns:p14="http://schemas.microsoft.com/office/powerpoint/2010/main" val="1869156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8395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44"/>
            <a:ext cx="9143999" cy="686228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85800" y="1028343"/>
            <a:ext cx="8001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 smtClean="0">
                <a:solidFill>
                  <a:srgbClr val="C00000"/>
                </a:solidFill>
              </a:rPr>
              <a:t>Социально-коммуникативное развитие.</a:t>
            </a:r>
          </a:p>
          <a:p>
            <a:pPr fontAlgn="base"/>
            <a:r>
              <a:rPr lang="ru-RU" b="1" dirty="0" smtClean="0">
                <a:solidFill>
                  <a:srgbClr val="C00000"/>
                </a:solidFill>
              </a:rPr>
              <a:t>Окружающий </a:t>
            </a:r>
            <a:r>
              <a:rPr lang="ru-RU" b="1" dirty="0">
                <a:solidFill>
                  <a:srgbClr val="C00000"/>
                </a:solidFill>
              </a:rPr>
              <a:t>мир</a:t>
            </a:r>
          </a:p>
          <a:p>
            <a:pPr fontAlgn="base"/>
            <a:r>
              <a:rPr lang="ru-RU" b="1" dirty="0">
                <a:solidFill>
                  <a:srgbClr val="7030A0"/>
                </a:solidFill>
              </a:rPr>
              <a:t>Развитие ребёнка в 4 года предполагает дальнейшее формирование знаний об окружающем и пока незнакомом ему мире. Они включают: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7030A0"/>
                </a:solidFill>
              </a:rPr>
              <a:t>названия животных и птиц – как домашних, так и диких; малыш должен показывать их на картинке и называть правильно;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7030A0"/>
                </a:solidFill>
              </a:rPr>
              <a:t>он должен различать этих животных по издаваемым ими звукам и знать особенности их передвижения;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7030A0"/>
                </a:solidFill>
              </a:rPr>
              <a:t>знания о временах года – как называются, что происходит в разные сезоны;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7030A0"/>
                </a:solidFill>
              </a:rPr>
              <a:t>какие явления погоды бывают, различия между ними;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7030A0"/>
                </a:solidFill>
              </a:rPr>
              <a:t>информацию об овощах и фруктах, различиях в их вкусах.</a:t>
            </a:r>
          </a:p>
        </p:txBody>
      </p:sp>
    </p:spTree>
    <p:extLst>
      <p:ext uri="{BB962C8B-B14F-4D97-AF65-F5344CB8AC3E}">
        <p14:creationId xmlns:p14="http://schemas.microsoft.com/office/powerpoint/2010/main" val="3324385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8395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1317"/>
            <a:ext cx="9143999" cy="686228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57200" y="762000"/>
            <a:ext cx="83058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1600" b="1" dirty="0" smtClean="0">
                <a:solidFill>
                  <a:srgbClr val="C00000"/>
                </a:solidFill>
              </a:rPr>
              <a:t>Художественно-эстетическое развитие</a:t>
            </a:r>
          </a:p>
          <a:p>
            <a:pPr fontAlgn="base"/>
            <a:r>
              <a:rPr lang="ru-RU" sz="1600" b="1" dirty="0" smtClean="0">
                <a:solidFill>
                  <a:srgbClr val="C00000"/>
                </a:solidFill>
              </a:rPr>
              <a:t>Изобразительное </a:t>
            </a:r>
            <a:r>
              <a:rPr lang="ru-RU" sz="1600" b="1" dirty="0">
                <a:solidFill>
                  <a:srgbClr val="C00000"/>
                </a:solidFill>
              </a:rPr>
              <a:t>искусство</a:t>
            </a:r>
          </a:p>
          <a:p>
            <a:pPr fontAlgn="base"/>
            <a:r>
              <a:rPr lang="ru-RU" sz="1600" dirty="0">
                <a:solidFill>
                  <a:srgbClr val="7030A0"/>
                </a:solidFill>
              </a:rPr>
              <a:t>В области рисования также существуют нормы того, что должен знать и уметь ребёнок в четыре года. Рисуя и играя, он учится: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7030A0"/>
                </a:solidFill>
              </a:rPr>
              <a:t>знать основные семь цветов и уметь называть и показывать их;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7030A0"/>
                </a:solidFill>
              </a:rPr>
              <a:t>уметь проводить с помощью линейки прямые линии;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7030A0"/>
                </a:solidFill>
              </a:rPr>
              <a:t>рисовать самые простые из окружающих предметов и подбирать к ним цвет;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7030A0"/>
                </a:solidFill>
              </a:rPr>
              <a:t>работать с клеем, готовить аппликации.</a:t>
            </a:r>
          </a:p>
          <a:p>
            <a:pPr fontAlgn="base"/>
            <a:r>
              <a:rPr lang="ru-RU" sz="1600" b="1" dirty="0">
                <a:solidFill>
                  <a:srgbClr val="C00000"/>
                </a:solidFill>
              </a:rPr>
              <a:t>Конструирование</a:t>
            </a:r>
          </a:p>
          <a:p>
            <a:pPr fontAlgn="base"/>
            <a:r>
              <a:rPr lang="ru-RU" sz="1600" dirty="0">
                <a:solidFill>
                  <a:srgbClr val="7030A0"/>
                </a:solidFill>
              </a:rPr>
              <a:t>Работа с конструктором уже должна быть знакома детям в 4 года. Они с удовольствием с ним возятся и свободно владеют многими навыками: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7030A0"/>
                </a:solidFill>
              </a:rPr>
              <a:t>дети знают и легко называют все детали конструктора;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7030A0"/>
                </a:solidFill>
              </a:rPr>
              <a:t>они умеют располагать его составные части в разных положениях – по вертикали или по горизонтали;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7030A0"/>
                </a:solidFill>
              </a:rPr>
              <a:t>понимая разницу между «кирпичиками» конструктора, они справляются с заменой деталей в сооружении;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7030A0"/>
                </a:solidFill>
              </a:rPr>
              <a:t>они также различают части сооружения по высоте и форме;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7030A0"/>
                </a:solidFill>
              </a:rPr>
              <a:t>постепенно можно усложнять задания, малыш будет собирать не только здания, но и космические корабли и самолёты.</a:t>
            </a:r>
          </a:p>
        </p:txBody>
      </p:sp>
    </p:spTree>
    <p:extLst>
      <p:ext uri="{BB962C8B-B14F-4D97-AF65-F5344CB8AC3E}">
        <p14:creationId xmlns:p14="http://schemas.microsoft.com/office/powerpoint/2010/main" val="13538197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Microsoft Office PowerPoint</Template>
  <TotalTime>721</TotalTime>
  <Words>1302</Words>
  <Application>Microsoft Office PowerPoint</Application>
  <PresentationFormat>Экран (4:3)</PresentationFormat>
  <Paragraphs>146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Image&amp;Matros ®</cp:lastModifiedBy>
  <cp:revision>53</cp:revision>
  <dcterms:created xsi:type="dcterms:W3CDTF">2015-10-10T00:34:44Z</dcterms:created>
  <dcterms:modified xsi:type="dcterms:W3CDTF">2017-09-06T18:42:49Z</dcterms:modified>
</cp:coreProperties>
</file>