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62" r:id="rId3"/>
    <p:sldId id="279" r:id="rId4"/>
    <p:sldId id="280" r:id="rId5"/>
    <p:sldId id="274" r:id="rId6"/>
    <p:sldId id="275" r:id="rId7"/>
    <p:sldId id="276" r:id="rId8"/>
    <p:sldId id="281" r:id="rId9"/>
    <p:sldId id="282" r:id="rId10"/>
    <p:sldId id="283" r:id="rId11"/>
    <p:sldId id="284" r:id="rId12"/>
    <p:sldId id="285" r:id="rId13"/>
    <p:sldId id="287" r:id="rId14"/>
    <p:sldId id="288" r:id="rId15"/>
    <p:sldId id="289" r:id="rId16"/>
    <p:sldId id="290" r:id="rId17"/>
    <p:sldId id="291" r:id="rId18"/>
  </p:sldIdLst>
  <p:sldSz cx="10693400" cy="7561263"/>
  <p:notesSz cx="6858000" cy="9144000"/>
  <p:defaultTextStyle>
    <a:defPPr>
      <a:defRPr lang="ru-RU"/>
    </a:defPPr>
    <a:lvl1pPr marL="0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44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688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32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376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19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064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08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751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296" y="-78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графика\asadal\scool\scool\38 [Converted].png"/>
          <p:cNvPicPr>
            <a:picLocks noChangeAspect="1" noChangeArrowheads="1"/>
          </p:cNvPicPr>
          <p:nvPr userDrawn="1"/>
        </p:nvPicPr>
        <p:blipFill>
          <a:blip r:embed="rId2" cstate="print"/>
          <a:srcRect l="11539" b="11939"/>
          <a:stretch>
            <a:fillRect/>
          </a:stretch>
        </p:blipFill>
        <p:spPr bwMode="auto">
          <a:xfrm>
            <a:off x="1" y="5907254"/>
            <a:ext cx="3842893" cy="16540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6267"/>
            <a:ext cx="10693400" cy="1260219"/>
          </a:xfr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4361" y="2362887"/>
            <a:ext cx="7485380" cy="1932323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aramond" pitchFamily="18" charset="0"/>
              </a:defRPr>
            </a:lvl1pPr>
            <a:lvl2pPr marL="521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7ED27B1F-C5AC-4B54-93C8-9891C673D481}" type="datetimeFigureOut">
              <a:rPr lang="ru-RU" smtClean="0"/>
              <a:pPr/>
              <a:t>25.06.2018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63603" y="7008173"/>
            <a:ext cx="1943778" cy="402567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CEE38C59-5D4A-4D4F-9A28-AD16BB927A8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6" name="Picture 2" descr="H:\графика\asadal\scool\scool\23\10101010.png"/>
          <p:cNvPicPr>
            <a:picLocks noChangeAspect="1" noChangeArrowheads="1"/>
          </p:cNvPicPr>
          <p:nvPr userDrawn="1"/>
        </p:nvPicPr>
        <p:blipFill>
          <a:blip r:embed="rId3"/>
          <a:srcRect l="11857"/>
          <a:stretch>
            <a:fillRect/>
          </a:stretch>
        </p:blipFill>
        <p:spPr bwMode="auto">
          <a:xfrm flipH="1">
            <a:off x="9607381" y="5705968"/>
            <a:ext cx="1086019" cy="185529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4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4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4"/>
            <a:ext cx="9089390" cy="1501751"/>
          </a:xfrm>
        </p:spPr>
        <p:txBody>
          <a:bodyPr anchor="t"/>
          <a:lstStyle>
            <a:lvl1pPr algn="l">
              <a:defRPr sz="4600" b="1" cap="all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6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0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7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7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4" indent="0">
              <a:buNone/>
              <a:defRPr sz="2300" b="1"/>
            </a:lvl2pPr>
            <a:lvl3pPr marL="1042688" indent="0">
              <a:buNone/>
              <a:defRPr sz="2100" b="1"/>
            </a:lvl3pPr>
            <a:lvl4pPr marL="1564032" indent="0">
              <a:buNone/>
              <a:defRPr sz="1800" b="1"/>
            </a:lvl4pPr>
            <a:lvl5pPr marL="2085376" indent="0">
              <a:buNone/>
              <a:defRPr sz="1800" b="1"/>
            </a:lvl5pPr>
            <a:lvl6pPr marL="2606719" indent="0">
              <a:buNone/>
              <a:defRPr sz="1800" b="1"/>
            </a:lvl6pPr>
            <a:lvl7pPr marL="3128064" indent="0">
              <a:buNone/>
              <a:defRPr sz="1800" b="1"/>
            </a:lvl7pPr>
            <a:lvl8pPr marL="3649408" indent="0">
              <a:buNone/>
              <a:defRPr sz="1800" b="1"/>
            </a:lvl8pPr>
            <a:lvl9pPr marL="417075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2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4" indent="0">
              <a:buNone/>
              <a:defRPr sz="2300" b="1"/>
            </a:lvl2pPr>
            <a:lvl3pPr marL="1042688" indent="0">
              <a:buNone/>
              <a:defRPr sz="2100" b="1"/>
            </a:lvl3pPr>
            <a:lvl4pPr marL="1564032" indent="0">
              <a:buNone/>
              <a:defRPr sz="1800" b="1"/>
            </a:lvl4pPr>
            <a:lvl5pPr marL="2085376" indent="0">
              <a:buNone/>
              <a:defRPr sz="1800" b="1"/>
            </a:lvl5pPr>
            <a:lvl6pPr marL="2606719" indent="0">
              <a:buNone/>
              <a:defRPr sz="1800" b="1"/>
            </a:lvl6pPr>
            <a:lvl7pPr marL="3128064" indent="0">
              <a:buNone/>
              <a:defRPr sz="1800" b="1"/>
            </a:lvl7pPr>
            <a:lvl8pPr marL="3649408" indent="0">
              <a:buNone/>
              <a:defRPr sz="1800" b="1"/>
            </a:lvl8pPr>
            <a:lvl9pPr marL="417075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102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3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3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344" indent="0">
              <a:buNone/>
              <a:defRPr sz="1400"/>
            </a:lvl2pPr>
            <a:lvl3pPr marL="1042688" indent="0">
              <a:buNone/>
              <a:defRPr sz="1100"/>
            </a:lvl3pPr>
            <a:lvl4pPr marL="1564032" indent="0">
              <a:buNone/>
              <a:defRPr sz="1000"/>
            </a:lvl4pPr>
            <a:lvl5pPr marL="2085376" indent="0">
              <a:buNone/>
              <a:defRPr sz="1000"/>
            </a:lvl5pPr>
            <a:lvl6pPr marL="2606719" indent="0">
              <a:buNone/>
              <a:defRPr sz="1000"/>
            </a:lvl6pPr>
            <a:lvl7pPr marL="3128064" indent="0">
              <a:buNone/>
              <a:defRPr sz="1000"/>
            </a:lvl7pPr>
            <a:lvl8pPr marL="3649408" indent="0">
              <a:buNone/>
              <a:defRPr sz="1000"/>
            </a:lvl8pPr>
            <a:lvl9pPr marL="417075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344" indent="0">
              <a:buNone/>
              <a:defRPr sz="3200"/>
            </a:lvl2pPr>
            <a:lvl3pPr marL="1042688" indent="0">
              <a:buNone/>
              <a:defRPr sz="2700"/>
            </a:lvl3pPr>
            <a:lvl4pPr marL="1564032" indent="0">
              <a:buNone/>
              <a:defRPr sz="2300"/>
            </a:lvl4pPr>
            <a:lvl5pPr marL="2085376" indent="0">
              <a:buNone/>
              <a:defRPr sz="2300"/>
            </a:lvl5pPr>
            <a:lvl6pPr marL="2606719" indent="0">
              <a:buNone/>
              <a:defRPr sz="2300"/>
            </a:lvl6pPr>
            <a:lvl7pPr marL="3128064" indent="0">
              <a:buNone/>
              <a:defRPr sz="2300"/>
            </a:lvl7pPr>
            <a:lvl8pPr marL="3649408" indent="0">
              <a:buNone/>
              <a:defRPr sz="2300"/>
            </a:lvl8pPr>
            <a:lvl9pPr marL="4170751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344" indent="0">
              <a:buNone/>
              <a:defRPr sz="1400"/>
            </a:lvl2pPr>
            <a:lvl3pPr marL="1042688" indent="0">
              <a:buNone/>
              <a:defRPr sz="1100"/>
            </a:lvl3pPr>
            <a:lvl4pPr marL="1564032" indent="0">
              <a:buNone/>
              <a:defRPr sz="1000"/>
            </a:lvl4pPr>
            <a:lvl5pPr marL="2085376" indent="0">
              <a:buNone/>
              <a:defRPr sz="1000"/>
            </a:lvl5pPr>
            <a:lvl6pPr marL="2606719" indent="0">
              <a:buNone/>
              <a:defRPr sz="1000"/>
            </a:lvl6pPr>
            <a:lvl7pPr marL="3128064" indent="0">
              <a:buNone/>
              <a:defRPr sz="1000"/>
            </a:lvl7pPr>
            <a:lvl8pPr marL="3649408" indent="0">
              <a:buNone/>
              <a:defRPr sz="1000"/>
            </a:lvl8pPr>
            <a:lvl9pPr marL="417075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:\графика\asadal\scool\scool\38 [Converted]111.png"/>
          <p:cNvPicPr>
            <a:picLocks noChangeAspect="1" noChangeArrowheads="1"/>
          </p:cNvPicPr>
          <p:nvPr/>
        </p:nvPicPr>
        <p:blipFill>
          <a:blip r:embed="rId14"/>
          <a:srcRect l="2920" t="16669" r="3650"/>
          <a:stretch>
            <a:fillRect/>
          </a:stretch>
        </p:blipFill>
        <p:spPr bwMode="auto">
          <a:xfrm>
            <a:off x="0" y="0"/>
            <a:ext cx="10693400" cy="1575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15" cstate="print"/>
          <a:srcRect l="11539" b="11939"/>
          <a:stretch>
            <a:fillRect/>
          </a:stretch>
        </p:blipFill>
        <p:spPr bwMode="auto">
          <a:xfrm>
            <a:off x="1" y="5907254"/>
            <a:ext cx="3842893" cy="1654011"/>
          </a:xfrm>
          <a:prstGeom prst="rect">
            <a:avLst/>
          </a:prstGeom>
          <a:noFill/>
        </p:spPr>
      </p:pic>
      <p:pic>
        <p:nvPicPr>
          <p:cNvPr id="14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16"/>
          <a:srcRect l="11857"/>
          <a:stretch>
            <a:fillRect/>
          </a:stretch>
        </p:blipFill>
        <p:spPr bwMode="auto">
          <a:xfrm flipH="1">
            <a:off x="9607381" y="5705968"/>
            <a:ext cx="1086019" cy="18552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6267"/>
            <a:ext cx="10693400" cy="1260219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104269" tIns="52135" rIns="104269" bIns="5213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32775"/>
            <a:ext cx="9624060" cy="5021604"/>
          </a:xfrm>
          <a:prstGeom prst="rect">
            <a:avLst/>
          </a:prstGeom>
        </p:spPr>
        <p:txBody>
          <a:bodyPr vert="horz" lIns="104269" tIns="52135" rIns="104269" bIns="52135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3"/>
            <a:ext cx="2495127" cy="402567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27B1F-C5AC-4B54-93C8-9891C673D481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1" y="7008173"/>
            <a:ext cx="3386243" cy="402567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3"/>
            <a:ext cx="2495127" cy="402567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2688" rtl="0" eaLnBrk="1" latinLnBrk="0" hangingPunct="1">
        <a:spcBef>
          <a:spcPct val="0"/>
        </a:spcBef>
        <a:buNone/>
        <a:defRPr sz="5000" b="1" kern="1200">
          <a:solidFill>
            <a:schemeClr val="bg1">
              <a:lumMod val="9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</p:titleStyle>
    <p:bodyStyle>
      <a:lvl1pPr marL="391007" indent="-391007" algn="l" defTabSz="1042688" rtl="0" eaLnBrk="1" latinLnBrk="0" hangingPunct="1">
        <a:spcBef>
          <a:spcPct val="20000"/>
        </a:spcBef>
        <a:buFont typeface="Arial" pitchFamily="34" charset="0"/>
        <a:buChar char="•"/>
        <a:defRPr sz="37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847184" indent="-325841" algn="l" defTabSz="1042688" rtl="0" eaLnBrk="1" latinLnBrk="0" hangingPunct="1">
        <a:spcBef>
          <a:spcPct val="20000"/>
        </a:spcBef>
        <a:buFont typeface="Arial" pitchFamily="34" charset="0"/>
        <a:buChar char="–"/>
        <a:defRPr sz="32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303360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7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824704" indent="-260672" algn="l" defTabSz="1042688" rtl="0" eaLnBrk="1" latinLnBrk="0" hangingPunct="1">
        <a:spcBef>
          <a:spcPct val="20000"/>
        </a:spcBef>
        <a:buFont typeface="Arial" pitchFamily="34" charset="0"/>
        <a:buChar char="–"/>
        <a:defRPr sz="23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346048" indent="-260672" algn="l" defTabSz="1042688" rtl="0" eaLnBrk="1" latinLnBrk="0" hangingPunct="1">
        <a:spcBef>
          <a:spcPct val="20000"/>
        </a:spcBef>
        <a:buFont typeface="Arial" pitchFamily="34" charset="0"/>
        <a:buChar char="»"/>
        <a:defRPr sz="23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867392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735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0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424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4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8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2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376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719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06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40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751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5216" y="6400573"/>
            <a:ext cx="4427767" cy="924426"/>
          </a:xfrm>
        </p:spPr>
        <p:txBody>
          <a:bodyPr>
            <a:noAutofit/>
          </a:bodyPr>
          <a:lstStyle/>
          <a:p>
            <a:pPr algn="r"/>
            <a:r>
              <a:rPr lang="ru-RU" sz="1800" dirty="0" smtClean="0">
                <a:solidFill>
                  <a:srgbClr val="002060"/>
                </a:solidFill>
              </a:rPr>
              <a:t>воспитатели: </a:t>
            </a:r>
            <a:r>
              <a:rPr lang="ru-RU" sz="1800" dirty="0" err="1" smtClean="0">
                <a:solidFill>
                  <a:srgbClr val="002060"/>
                </a:solidFill>
              </a:rPr>
              <a:t>Распопова</a:t>
            </a:r>
            <a:r>
              <a:rPr lang="ru-RU" sz="1800" dirty="0" smtClean="0">
                <a:solidFill>
                  <a:srgbClr val="002060"/>
                </a:solidFill>
              </a:rPr>
              <a:t> Е.А.</a:t>
            </a:r>
          </a:p>
          <a:p>
            <a:pPr algn="r"/>
            <a:r>
              <a:rPr lang="ru-RU" sz="1800" dirty="0" smtClean="0">
                <a:solidFill>
                  <a:srgbClr val="002060"/>
                </a:solidFill>
              </a:rPr>
              <a:t>Коковина С.Н..</a:t>
            </a:r>
            <a:endParaRPr lang="ru-RU" sz="1800" dirty="0">
              <a:solidFill>
                <a:schemeClr val="tx2"/>
              </a:solidFill>
            </a:endParaRPr>
          </a:p>
        </p:txBody>
      </p:sp>
      <p:pic>
        <p:nvPicPr>
          <p:cNvPr id="1028" name="Picture 4" descr="C:\Users\Katya\Desktop\Новая папка\69261015_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4220" y="2923375"/>
            <a:ext cx="1593455" cy="2349236"/>
          </a:xfrm>
          <a:prstGeom prst="rect">
            <a:avLst/>
          </a:prstGeom>
          <a:noFill/>
        </p:spPr>
      </p:pic>
      <p:pic>
        <p:nvPicPr>
          <p:cNvPr id="1030" name="Picture 6" descr="C:\Users\Katya\Desktop\Новая папка\18286869.png"/>
          <p:cNvPicPr>
            <a:picLocks noChangeAspect="1" noChangeArrowheads="1"/>
          </p:cNvPicPr>
          <p:nvPr/>
        </p:nvPicPr>
        <p:blipFill>
          <a:blip r:embed="rId3" cstate="print">
            <a:lum bright="4000"/>
          </a:blip>
          <a:srcRect/>
          <a:stretch>
            <a:fillRect/>
          </a:stretch>
        </p:blipFill>
        <p:spPr bwMode="auto">
          <a:xfrm flipH="1">
            <a:off x="631792" y="3137689"/>
            <a:ext cx="2503673" cy="2604633"/>
          </a:xfrm>
          <a:prstGeom prst="rect">
            <a:avLst/>
          </a:prstGeom>
          <a:noFill/>
        </p:spPr>
      </p:pic>
      <p:pic>
        <p:nvPicPr>
          <p:cNvPr id="1031" name="Picture 7" descr="C:\Users\Katya\Desktop\Новая папка\0_8dcdb_11b012ec_XLd10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3960" y="2992994"/>
            <a:ext cx="5012566" cy="3229312"/>
          </a:xfrm>
          <a:prstGeom prst="rect">
            <a:avLst/>
          </a:prstGeom>
          <a:noFill/>
        </p:spPr>
      </p:pic>
      <p:pic>
        <p:nvPicPr>
          <p:cNvPr id="1026" name="Picture 2" descr="C:\Users\Katya\Desktop\Новая папка\d62d_FwlyPZg2Vfvpu5zQXAdsqbHD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0"/>
            <a:ext cx="2846340" cy="259917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87275" y="1732775"/>
            <a:ext cx="8855534" cy="1028618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r"/>
            <a:r>
              <a:rPr lang="ru-RU" sz="3700" b="1" dirty="0" smtClean="0">
                <a:solidFill>
                  <a:srgbClr val="FF0000"/>
                </a:solidFill>
                <a:cs typeface="Aharoni" pitchFamily="2" charset="-79"/>
              </a:rPr>
              <a:t>ВОЗРАСТНЫЕ   ОСОБЕННОСТИ  ДЕТЕЙ  </a:t>
            </a:r>
            <a:br>
              <a:rPr lang="ru-RU" sz="3700" b="1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sz="2300" b="1" dirty="0" smtClean="0">
                <a:solidFill>
                  <a:srgbClr val="FF0000"/>
                </a:solidFill>
                <a:cs typeface="Aharoni" pitchFamily="2" charset="-79"/>
              </a:rPr>
              <a:t>ВТОРОЙ ГРУППЫ РАННЕГО ВОЗРАСТА</a:t>
            </a:r>
            <a:endParaRPr lang="ru-RU" sz="2300" b="1" dirty="0">
              <a:solidFill>
                <a:srgbClr val="FF0000"/>
              </a:solidFill>
              <a:cs typeface="Aharoni" pitchFamily="2" charset="-79"/>
            </a:endParaRPr>
          </a:p>
        </p:txBody>
      </p:sp>
      <p:pic>
        <p:nvPicPr>
          <p:cNvPr id="1027" name="Picture 3" descr="C:\Users\Katya\Desktop\Новая папка\boy_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36526" y="5592197"/>
            <a:ext cx="2088532" cy="1969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2840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Katya\Desktop\Новая папка\d62d_FwlyPZg2Vfvpu5zQXAdsqbH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164" y="208731"/>
            <a:ext cx="2071702" cy="1851854"/>
          </a:xfrm>
          <a:prstGeom prst="rect">
            <a:avLst/>
          </a:prstGeom>
          <a:noFill/>
        </p:spPr>
      </p:pic>
      <p:pic>
        <p:nvPicPr>
          <p:cNvPr id="2" name="Picture 2" descr="C:\Users\Katya\Desktop\Новая папка\0_ce6a4_bc481db6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0697"/>
            <a:ext cx="905262" cy="1571636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7544" y="1137425"/>
            <a:ext cx="9286940" cy="5616956"/>
          </a:xfrm>
        </p:spPr>
        <p:txBody>
          <a:bodyPr>
            <a:noAutofit/>
          </a:bodyPr>
          <a:lstStyle/>
          <a:p>
            <a:endPara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700" u="sng" dirty="0" smtClean="0">
                <a:solidFill>
                  <a:srgbClr val="FF0000"/>
                </a:solidFill>
              </a:rPr>
              <a:t>Познавательное развитие</a:t>
            </a:r>
          </a:p>
          <a:p>
            <a:pPr fontAlgn="t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элементарных математических представлений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Различать количество предметов много-один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Различать предметы контрастных размеров и их обозначению в речи (большой дом – маленький домик, большая матрешка – маленькая матрешка, большие мячи – маленькие мячи и т. д.)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Различать предметы по форме и называть их (кубик, кирпичик, шар)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Осваивать окружающее пространство (помещение группы и участка детского сада) 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Ориентироваться в частях собственного тела (голова, лицо, руки, ноги, спина)</a:t>
            </a:r>
          </a:p>
          <a:p>
            <a:pPr fontAlgn="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Ознакомление с миром природы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Узнавать  домашних животных на картинках, в игрушках, в натуре (и их детенышей) и называть их.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Узнавать некоторых диких животных (медведя, зайца, лису и др.) и называть их.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Различать по внешнему виду овощи (помидор, огурец, морковь, и др.) и фрукты (яблоко, груша и др.)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Взаимодействовать с природой (рассматривать растения и животных, не нанося им вред; одеваться по погоде) </a:t>
            </a:r>
          </a:p>
          <a:p>
            <a:pPr fontAlgn="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Katya\Desktop\Новая папка\boy_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88316" y="6352399"/>
            <a:ext cx="1205083" cy="1208864"/>
          </a:xfrm>
          <a:prstGeom prst="rect">
            <a:avLst/>
          </a:prstGeom>
          <a:noFill/>
        </p:spPr>
      </p:pic>
      <p:pic>
        <p:nvPicPr>
          <p:cNvPr id="1028" name="Picture 4" descr="C:\Users\Katya\Desktop\Новая папка\0_8dcdb_11b012ec_XLd101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32782" y="851673"/>
            <a:ext cx="2143140" cy="16374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3583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Katya\Desktop\Новая папка\d62d_FwlyPZg2Vfvpu5zQXAdsqbH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164" y="0"/>
            <a:ext cx="3214710" cy="2423309"/>
          </a:xfrm>
          <a:prstGeom prst="rect">
            <a:avLst/>
          </a:prstGeom>
          <a:noFill/>
        </p:spPr>
      </p:pic>
      <p:pic>
        <p:nvPicPr>
          <p:cNvPr id="2" name="Picture 2" descr="C:\Users\Katya\Desktop\Новая папка\0_ce6a4_bc481db6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164" y="4352135"/>
            <a:ext cx="905262" cy="1571636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7544" y="1137425"/>
            <a:ext cx="9286940" cy="5857916"/>
          </a:xfrm>
        </p:spPr>
        <p:txBody>
          <a:bodyPr>
            <a:noAutofit/>
          </a:bodyPr>
          <a:lstStyle/>
          <a:p>
            <a:endPara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7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  <a:endParaRPr lang="ru-RU" sz="1600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2700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Использовать в своей речи существительные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Использовать в своей речи глаголы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Использовать в своей речи прилагательные, обозначающими цвет, величину, вкус, температуру предметов</a:t>
            </a:r>
          </a:p>
          <a:p>
            <a:pPr fontAlgn="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t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Звуковая культура речи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Отчётливо произносить  изолированные гласные и согласные звуки, правильно воспроизводить звукоподражания, слова и несложные фразы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Пользоваться высотой и силой голоса</a:t>
            </a:r>
          </a:p>
          <a:p>
            <a:pPr fontAlgn="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t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Грамматический строй речи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Употреблять глаголы в будущем и прошедшем времени, изменять их по лицам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Использовать в речи предлоги (в, на, у, за, под)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Произносить вопросительные слова (кто, что, где) и несложные фразы, состоящие 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 2–4 слов («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Кисонька-мурысенька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куда пошла?»)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Katya\Desktop\Новая папка\boy_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88316" y="6352399"/>
            <a:ext cx="1205083" cy="1208864"/>
          </a:xfrm>
          <a:prstGeom prst="rect">
            <a:avLst/>
          </a:prstGeom>
          <a:noFill/>
        </p:spPr>
      </p:pic>
      <p:pic>
        <p:nvPicPr>
          <p:cNvPr id="1028" name="Picture 4" descr="C:\Users\Katya\Desktop\Новая папка\0_8dcdb_11b012ec_XLd101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32782" y="851673"/>
            <a:ext cx="2143140" cy="16374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3583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Katya\Desktop\Новая папка\d62d_FwlyPZg2Vfvpu5zQXAdsqbH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164" y="0"/>
            <a:ext cx="3214710" cy="2423309"/>
          </a:xfrm>
          <a:prstGeom prst="rect">
            <a:avLst/>
          </a:prstGeom>
          <a:noFill/>
        </p:spPr>
      </p:pic>
      <p:pic>
        <p:nvPicPr>
          <p:cNvPr id="2" name="Picture 2" descr="C:\Users\Katya\Desktop\Новая папка\0_ce6a4_bc481db6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4286" y="494483"/>
            <a:ext cx="1333890" cy="214314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7544" y="1137425"/>
            <a:ext cx="9286940" cy="5857916"/>
          </a:xfrm>
        </p:spPr>
        <p:txBody>
          <a:bodyPr>
            <a:noAutofit/>
          </a:bodyPr>
          <a:lstStyle/>
          <a:p>
            <a:endPara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7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</a:p>
          <a:p>
            <a:pPr algn="ctr">
              <a:buNone/>
            </a:pPr>
            <a:endParaRPr lang="ru-RU" sz="2700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Связная речь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Отвечать на простейшие («Что?», «Кто?», «Что делает?») и более сложные вопросы («Во что одет?», «Что везет?», «Кому?», «Какой?», «Где?», «Когда?», «Куда?»)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Повторять несложные фразы во время игр-инсценировок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Слушать небольшие рассказы без наглядного сопровождения </a:t>
            </a:r>
          </a:p>
          <a:p>
            <a:pPr fontAlgn="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t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Приобщение к художественной литературе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Слушать народные песенки, сказки, авторские произведения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Договаривать слова, фразы при чтении воспитателем знакомых стихотворений 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Рассматривать рисунки в книгах. Называть знакомые предметы, показывать их по просьбе воспитателя, задавать вопросы «Кто (что) это?», «Что делает?»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Katya\Desktop\Новая папка\boy_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1344" y="5638019"/>
            <a:ext cx="1776587" cy="1923244"/>
          </a:xfrm>
          <a:prstGeom prst="rect">
            <a:avLst/>
          </a:prstGeom>
          <a:noFill/>
        </p:spPr>
      </p:pic>
      <p:pic>
        <p:nvPicPr>
          <p:cNvPr id="1028" name="Picture 4" descr="C:\Users\Katya\Desktop\Новая папка\0_8dcdb_11b012ec_XLd101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89378" y="5780895"/>
            <a:ext cx="2143140" cy="16374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3583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Katya\Desktop\Новая папка\d62d_FwlyPZg2Vfvpu5zQXAdsqbH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5592" y="208732"/>
            <a:ext cx="2558739" cy="1928826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1792" y="1208863"/>
            <a:ext cx="9572692" cy="5786478"/>
          </a:xfrm>
        </p:spPr>
        <p:txBody>
          <a:bodyPr>
            <a:noAutofit/>
          </a:bodyPr>
          <a:lstStyle/>
          <a:p>
            <a:endPara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7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Художественно-эстетическое развитие</a:t>
            </a:r>
          </a:p>
          <a:p>
            <a:pPr fontAlgn="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Узнавать и называть народные игрушки дымковскую, бородинскую матрешку, ванька-встаньку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Рассматривать иллюстрации к произведениям детской литературы, отвечает  на вопросы по содержанию картинок</a:t>
            </a:r>
          </a:p>
          <a:p>
            <a:pPr fontAlgn="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t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Изобразительная деятельность</a:t>
            </a:r>
          </a:p>
          <a:p>
            <a:pPr algn="ctr" fontAlgn="t">
              <a:buNone/>
            </a:pPr>
            <a:r>
              <a:rPr lang="ru-RU" sz="1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Рисование</a:t>
            </a:r>
          </a:p>
          <a:p>
            <a:pPr algn="ctr" fontAlgn="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Различать цвета карандашей, фломастеров, правильно называет  их; рисовать разные линии (длинные, короткие, вертикальные, горизонтальные, наклонные).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Держать карандаш и кисть свободно: карандаш — тремя пальцами выше отточенного конца, кисть — чуть выше железного наконечника; набирает краску на кисть, макает ее всем ворсом в баночку, снимает лишнюю краску, прикасаясь ворсом к краю баночки</a:t>
            </a:r>
          </a:p>
          <a:p>
            <a:pPr fontAlgn="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Katya\Desktop\Новая папка\boy_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1410" y="5638019"/>
            <a:ext cx="2131990" cy="1923244"/>
          </a:xfrm>
          <a:prstGeom prst="rect">
            <a:avLst/>
          </a:prstGeom>
          <a:noFill/>
        </p:spPr>
      </p:pic>
      <p:pic>
        <p:nvPicPr>
          <p:cNvPr id="2050" name="Picture 2" descr="C:\Users\Katya\Desktop\Новая папка\image_image_8585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164" y="280169"/>
            <a:ext cx="2786082" cy="235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3583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Katya\Desktop\Новая папка\d62d_FwlyPZg2Vfvpu5zQXAdsqbH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164" y="0"/>
            <a:ext cx="3214710" cy="2423309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1792" y="1280301"/>
            <a:ext cx="9572692" cy="5786478"/>
          </a:xfrm>
        </p:spPr>
        <p:txBody>
          <a:bodyPr>
            <a:noAutofit/>
          </a:bodyPr>
          <a:lstStyle/>
          <a:p>
            <a:endPara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7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Художественно-эстетическое развитие</a:t>
            </a:r>
          </a:p>
          <a:p>
            <a:pPr fontAlgn="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t">
              <a:buNone/>
            </a:pPr>
            <a:r>
              <a:rPr lang="ru-RU" sz="1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Лепка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Отламывать комочки глины (пластилина) от большого куска; лепить палочки и колбаски,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расскатывать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комочек между ладонями прямыми движениями; соединять концы палочки, плотно прижимая, их друг к другу (колечко,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бараночка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колесо и др.)   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Раскатывать комочек глины (пластилина)  круговыми движениями ладоней для изображения предметов круглой формы (шарик, яблоко,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яголка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др.); сплющивать комочек между ладонями (лепешки, печенье, пряники); делать пальцами углубление в середине сплющенного комочка (миска, блюдце)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Соединять две вылепленные формы в один предмет: палочка и шарик (погремушка или грибок), два шарика (неваляшка)</a:t>
            </a:r>
          </a:p>
          <a:p>
            <a:pPr algn="ctr" fontAlgn="t">
              <a:buNone/>
            </a:pPr>
            <a:r>
              <a:rPr lang="ru-RU" sz="1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Конструктивно-модельная деятельность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Называть строительный материал и детали (кубик, кирпичик, трёхгранная призма, пластина, цилиндр) 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Сооружать элементарные постройки по образцу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Пользоваться дополнительными сюжетными игрушками, соразмерные масштабам построек (маленькие машинки для маленьких гаражей)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окончании игры убирать все на место</a:t>
            </a:r>
          </a:p>
          <a:p>
            <a:pPr fontAlgn="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Katya\Desktop\Новая папка\boy_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2848" y="280169"/>
            <a:ext cx="2060552" cy="2280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3583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Katya\Desktop\Новая папка\d62d_FwlyPZg2Vfvpu5zQXAdsqbH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164" y="0"/>
            <a:ext cx="3214710" cy="2423309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1792" y="1280301"/>
            <a:ext cx="9572692" cy="5786478"/>
          </a:xfrm>
        </p:spPr>
        <p:txBody>
          <a:bodyPr>
            <a:noAutofit/>
          </a:bodyPr>
          <a:lstStyle/>
          <a:p>
            <a:endPara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7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Художественно-эстетическое развитие</a:t>
            </a:r>
          </a:p>
          <a:p>
            <a:pPr fontAlgn="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t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Музыкальная деятельность</a:t>
            </a:r>
          </a:p>
          <a:p>
            <a:pPr algn="ctr" fontAlgn="t">
              <a:buNone/>
            </a:pPr>
            <a:r>
              <a:rPr lang="ru-RU" sz="1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Слушание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Умение детей в процессе слушания колыбельной и плясовой мелодии, показать соответствующие движения с куклой </a:t>
            </a:r>
          </a:p>
          <a:p>
            <a:pPr algn="ctr" fontAlgn="t">
              <a:buNone/>
            </a:pPr>
            <a:r>
              <a:rPr lang="ru-RU" sz="1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Пение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Умение детей подпевать вместе с педагогом  знакомые фразы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Умение детей петь песню «Ладушки», выполняя в пении движения, в конце проговаривая «Да»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Музыкально-ритмические движения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Умение детей прохлопать под звучание плясовой в ладоши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Умение детей потанцевать под музыку, вместе с воспитателем</a:t>
            </a:r>
          </a:p>
          <a:p>
            <a:pPr algn="ctr" fontAlgn="t">
              <a:buNone/>
            </a:pP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t">
              <a:buNone/>
            </a:pPr>
            <a:r>
              <a:rPr lang="ru-RU" sz="1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Музыкально-ритмические движения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Прохлопывать под звучание плясовой в ладоши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Танцевать под музыку, вместе с воспитателем</a:t>
            </a:r>
          </a:p>
          <a:p>
            <a:pPr fontAlgn="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Katya\Desktop\Новая папка\boy_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2848" y="280169"/>
            <a:ext cx="2060552" cy="2280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3583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1792" y="1280301"/>
            <a:ext cx="9572692" cy="5786478"/>
          </a:xfrm>
        </p:spPr>
        <p:txBody>
          <a:bodyPr>
            <a:noAutofit/>
          </a:bodyPr>
          <a:lstStyle/>
          <a:p>
            <a:endPara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2700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7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  <a:endParaRPr lang="ru-RU" sz="16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endParaRPr lang="ru-RU" sz="1600" b="0" dirty="0" smtClean="0"/>
          </a:p>
          <a:p>
            <a:pPr fontAlgn="t">
              <a:buNone/>
            </a:pPr>
            <a:r>
              <a:rPr lang="ru-RU" sz="1600" b="0" dirty="0" smtClean="0"/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Знание детей о значении разных органов для нормальной жизнедеятельности человека: глаза – смотреть, уши – слышать, нос – нюхать, язык – пробовать (определять) на вкус, руки – хватать, держать, трогать; ноги – стоять, прыгать, бегать, ходить; голова – думать, запоминать</a:t>
            </a:r>
          </a:p>
          <a:p>
            <a:pPr fontAlgn="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t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</a:p>
          <a:p>
            <a:pPr fontAlgn="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Ходить и бегать, не наталкиваясь друг на друга, с согласованными, свободными движениями рук и ног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Ползать, лазать 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Действовать с мячом (брать, держать, переносить, класть, бросать, катать)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Прыгать на двух ногах на месте, с продвижением вперед, в длину с места, отталкиваясь двумя ногами</a:t>
            </a:r>
          </a:p>
          <a:p>
            <a:pPr fontAlgn="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Katya\Desktop\Новая папка\0_8dcdb_11b012ec_XLd10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602" y="351607"/>
            <a:ext cx="2438405" cy="1950724"/>
          </a:xfrm>
          <a:prstGeom prst="rect">
            <a:avLst/>
          </a:prstGeom>
          <a:noFill/>
        </p:spPr>
      </p:pic>
      <p:pic>
        <p:nvPicPr>
          <p:cNvPr id="1027" name="Picture 3" descr="C:\Users\Katya\Desktop\Новая папка\0_ce6a4_bc481db6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32914" y="423045"/>
            <a:ext cx="1357322" cy="2356462"/>
          </a:xfrm>
          <a:prstGeom prst="rect">
            <a:avLst/>
          </a:prstGeom>
          <a:noFill/>
        </p:spPr>
      </p:pic>
      <p:pic>
        <p:nvPicPr>
          <p:cNvPr id="1028" name="Picture 4" descr="C:\Users\Katya\Desktop\Новая папка\110150174_007a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4220" y="1637491"/>
            <a:ext cx="1154298" cy="1110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3583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70" y="1280302"/>
            <a:ext cx="9624060" cy="5474080"/>
          </a:xfrm>
        </p:spPr>
        <p:txBody>
          <a:bodyPr>
            <a:noAutofit/>
          </a:bodyPr>
          <a:lstStyle/>
          <a:p>
            <a:endPara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7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  особенности    детей </a:t>
            </a:r>
            <a:r>
              <a:rPr lang="ru-RU" sz="27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3-х </a:t>
            </a:r>
            <a:r>
              <a:rPr lang="ru-RU" sz="27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1600" b="0" dirty="0" smtClean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третьем году жизни дети становятся самостоятельнее. Продолжает развиваться предметная деятельность, ситуативно-деловое общение ребенка и взрослого; совершенствуются восприятие, речь, начальные формы произвольного поведения, игры, наглядно-действенное мышление.</a:t>
            </a:r>
          </a:p>
          <a:p>
            <a:pPr algn="just">
              <a:lnSpc>
                <a:spcPct val="12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Развитие предметной деятельности связано с усвоением культурных способов действия с различными предметами. Развиваются соотносящие и орудийные действия.</a:t>
            </a:r>
          </a:p>
          <a:p>
            <a:pPr algn="just">
              <a:lnSpc>
                <a:spcPct val="12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Умение выполнять орудийные действия развивает произвольность, преобразуя натуральные формы активности в культурные на основе предлагаемой взрослыми модели, которая выступает в качестве не только объекта для подражания, но и образца, регулирующего собственную активность ребенка.</a:t>
            </a:r>
          </a:p>
          <a:p>
            <a:pPr algn="just">
              <a:lnSpc>
                <a:spcPct val="12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 ходе совместной со взрослыми предметной деятельности продолжает развиваться понимание речи. Слово отделяется от ситуации и приобретает самостоятельное значение. Дети продолжают осваивать названия окружающих предметов, учатся выполнять простые словесные просьбы взрослых в пределах видимой наглядной ситуации.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Katya\Desktop\Новая папка\69261015_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2914" y="208731"/>
            <a:ext cx="1362574" cy="2130737"/>
          </a:xfrm>
          <a:prstGeom prst="rect">
            <a:avLst/>
          </a:prstGeom>
          <a:noFill/>
        </p:spPr>
      </p:pic>
      <p:pic>
        <p:nvPicPr>
          <p:cNvPr id="1027" name="Picture 3" descr="C:\Users\Katya\Desktop\Новая папка\boy_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4088" y="5995209"/>
            <a:ext cx="1571636" cy="1566054"/>
          </a:xfrm>
          <a:prstGeom prst="rect">
            <a:avLst/>
          </a:prstGeom>
          <a:noFill/>
        </p:spPr>
      </p:pic>
      <p:pic>
        <p:nvPicPr>
          <p:cNvPr id="1028" name="Picture 4" descr="C:\Users\Katya\Desktop\Новая папка\d62d_FwlyPZg2Vfvpu5zQXAdsqbH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8731"/>
            <a:ext cx="2131990" cy="1714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3583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70" y="1654014"/>
            <a:ext cx="9624060" cy="5100367"/>
          </a:xfrm>
        </p:spPr>
        <p:txBody>
          <a:bodyPr>
            <a:noAutofit/>
          </a:bodyPr>
          <a:lstStyle/>
          <a:p>
            <a:endPara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7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  особенности    детей </a:t>
            </a:r>
            <a:r>
              <a:rPr lang="ru-RU" sz="27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3-х </a:t>
            </a:r>
            <a:r>
              <a:rPr lang="ru-RU" sz="27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1600" b="0" dirty="0" smtClean="0"/>
              <a:t> 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понимаемых слов значительно возрастает. Совершенствуется регуляция поведения в результате обращения взрослых к ребенку, который начинает понимать не только инструкцию, но и рассказ взрослых.</a:t>
            </a:r>
          </a:p>
          <a:p>
            <a:pPr algn="just">
              <a:lnSpc>
                <a:spcPct val="12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Интенсивно развивается активная речь детей. К трем годам они осваивают основные грамматические структуры, пытаются строить простые предложения , в разговоре со взрослым используют практически все части речи. Активный словарь достигает примерно 1000-1500 слов. К концу третьего года жизни речь становится средством общения ребенка со сверстниками. В этом возрасте у детей формируются новые виды деятельности: игра, рисование, конструирование.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Katya\Desktop\Новая папка\d62d_FwlyPZg2Vfvpu5zQXAdsqbH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40" y="280169"/>
            <a:ext cx="1904990" cy="1845119"/>
          </a:xfrm>
          <a:prstGeom prst="rect">
            <a:avLst/>
          </a:prstGeom>
          <a:noFill/>
        </p:spPr>
      </p:pic>
      <p:pic>
        <p:nvPicPr>
          <p:cNvPr id="2051" name="Picture 3" descr="C:\Users\Katya\Desktop\Новая папка\0_8dcdb_11b012ec_XLd10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435" y="208731"/>
            <a:ext cx="2232438" cy="1785950"/>
          </a:xfrm>
          <a:prstGeom prst="rect">
            <a:avLst/>
          </a:prstGeom>
          <a:noFill/>
        </p:spPr>
      </p:pic>
      <p:pic>
        <p:nvPicPr>
          <p:cNvPr id="2052" name="Picture 4" descr="C:\Users\Katya\Desktop\Новая папка\boy_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3428" y="5352267"/>
            <a:ext cx="1923244" cy="1923244"/>
          </a:xfrm>
          <a:prstGeom prst="rect">
            <a:avLst/>
          </a:prstGeom>
          <a:noFill/>
        </p:spPr>
      </p:pic>
      <p:pic>
        <p:nvPicPr>
          <p:cNvPr id="2053" name="Picture 5" descr="C:\Users\Katya\Desktop\Новая папка\0_ce6a4_bc481db6_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7030" y="5137953"/>
            <a:ext cx="1234942" cy="2143996"/>
          </a:xfrm>
          <a:prstGeom prst="rect">
            <a:avLst/>
          </a:prstGeom>
          <a:noFill/>
        </p:spPr>
      </p:pic>
      <p:pic>
        <p:nvPicPr>
          <p:cNvPr id="2054" name="Picture 6" descr="C:\Users\Katya\Desktop\Новая папка\110150174_007a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18270" y="6209523"/>
            <a:ext cx="1154298" cy="1110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3583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70" y="1654014"/>
            <a:ext cx="9624060" cy="5100367"/>
          </a:xfrm>
        </p:spPr>
        <p:txBody>
          <a:bodyPr>
            <a:noAutofit/>
          </a:bodyPr>
          <a:lstStyle/>
          <a:p>
            <a:endPara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7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  особенности    детей </a:t>
            </a:r>
            <a:r>
              <a:rPr lang="ru-RU" sz="27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3-х </a:t>
            </a:r>
            <a:r>
              <a:rPr lang="ru-RU" sz="27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разговоре со взрослым используют практически все части речи. Активный словарь достигает примерно 1000-1500 слов. К концу третьего года жизни речь становится средством общения ребенка со сверстниками. В этом возрасте у детей формируются новые виды деятельности: игра, рисование, конструирование.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Игра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носит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процессуальный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характер, главное в ней — действия, которые совершаются с игровыми предметами, приближенными к реальности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середине третьего года жизни появляются действия с предметами заместителями. Появление собственно изобразительной деятельности обусловлено тем, что ребенок уже способен сформулировать намерение изобразить какой либо предмет. Типичным является изображение человека в виде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головонога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— окружности и отходящих от нее линий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Katya\Desktop\Новая папка\boy_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0156" y="5638019"/>
            <a:ext cx="1923244" cy="1923244"/>
          </a:xfrm>
          <a:prstGeom prst="rect">
            <a:avLst/>
          </a:prstGeom>
          <a:noFill/>
        </p:spPr>
      </p:pic>
      <p:pic>
        <p:nvPicPr>
          <p:cNvPr id="5" name="Picture 2" descr="C:\Users\Katya\Desktop\Новая папка\d62d_FwlyPZg2Vfvpu5zQXAdsqbH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24" y="0"/>
            <a:ext cx="2723210" cy="2637623"/>
          </a:xfrm>
          <a:prstGeom prst="rect">
            <a:avLst/>
          </a:prstGeom>
          <a:noFill/>
        </p:spPr>
      </p:pic>
      <p:pic>
        <p:nvPicPr>
          <p:cNvPr id="6146" name="Picture 2" descr="C:\Users\Katya\Desktop\Новая папка\0_8dcdb_11b012ec_XLd1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8534" y="280169"/>
            <a:ext cx="2009777" cy="1607822"/>
          </a:xfrm>
          <a:prstGeom prst="rect">
            <a:avLst/>
          </a:prstGeom>
          <a:noFill/>
        </p:spPr>
      </p:pic>
      <p:pic>
        <p:nvPicPr>
          <p:cNvPr id="6147" name="Picture 3" descr="C:\Users\Katya\Desktop\Новая папка\1886730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2320" y="6066647"/>
            <a:ext cx="785818" cy="785818"/>
          </a:xfrm>
          <a:prstGeom prst="rect">
            <a:avLst/>
          </a:prstGeom>
          <a:noFill/>
        </p:spPr>
      </p:pic>
      <p:pic>
        <p:nvPicPr>
          <p:cNvPr id="6148" name="Picture 4" descr="C:\Users\Katya\Desktop\Новая папка\1828686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75328" y="5815420"/>
            <a:ext cx="1728385" cy="17458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3583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70" y="1654014"/>
            <a:ext cx="9624060" cy="5100367"/>
          </a:xfrm>
        </p:spPr>
        <p:txBody>
          <a:bodyPr>
            <a:noAutofit/>
          </a:bodyPr>
          <a:lstStyle/>
          <a:p>
            <a:endPara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7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  особенности    детей </a:t>
            </a:r>
            <a:r>
              <a:rPr lang="ru-RU" sz="27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3-х </a:t>
            </a:r>
            <a:r>
              <a:rPr lang="ru-RU" sz="27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  <a:p>
            <a:pPr algn="just"/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третьем году жизни совершенствуются зрительные и слуховые ориентировки, что позволяет детям безошибочно выполнять ряд заданий: осуществлять выбор из 2-3 предметов по форме, величине и цвету; различать мелодии; петь.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Совершенствуется слуховое восприятие, прежде всего фонематический слух. 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трем годам дети воспринимают все звуки родного языка, но произносят их с большими искажениями. Основной формой мышления становится наглядно-действенная. Ее особенность заключается в том, что возникающие в жизни ребенка проблемные ситуации разрешаются путем реального действия с предметами. </a:t>
            </a:r>
          </a:p>
          <a:p>
            <a:pPr algn="ctr">
              <a:buNone/>
            </a:pP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разговоре со взрослым используют практически все части речи. Активный словарь достигает примерно 1000-1500 слов. К концу третьего года жизни речь становится средством общения ребенка со сверстниками. В этом возрасте у детей формируются новые виды деятельности: игра, рисование, конструирование.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Katya\Desktop\Новая папка\d62d_FwlyPZg2Vfvpu5zQXAdsqbH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24" y="0"/>
            <a:ext cx="2723210" cy="2637623"/>
          </a:xfrm>
          <a:prstGeom prst="rect">
            <a:avLst/>
          </a:prstGeom>
          <a:noFill/>
        </p:spPr>
      </p:pic>
      <p:pic>
        <p:nvPicPr>
          <p:cNvPr id="5122" name="Picture 2" descr="C:\Users\Katya\Desktop\Новая папка\69261015_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1476" y="708797"/>
            <a:ext cx="1362574" cy="2130737"/>
          </a:xfrm>
          <a:prstGeom prst="rect">
            <a:avLst/>
          </a:prstGeom>
          <a:noFill/>
        </p:spPr>
      </p:pic>
      <p:pic>
        <p:nvPicPr>
          <p:cNvPr id="5" name="Picture 2" descr="C:\Users\Katya\Desktop\Новая папка\boy_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98850" y="6566713"/>
            <a:ext cx="994550" cy="994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3583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478" y="1423178"/>
            <a:ext cx="9644130" cy="5331204"/>
          </a:xfrm>
        </p:spPr>
        <p:txBody>
          <a:bodyPr>
            <a:noAutofit/>
          </a:bodyPr>
          <a:lstStyle/>
          <a:p>
            <a:endPara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7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  особенности    детей </a:t>
            </a:r>
            <a:r>
              <a:rPr lang="ru-RU" sz="27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3-х </a:t>
            </a:r>
            <a:r>
              <a:rPr lang="ru-RU" sz="27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Игра носит процессуальный характер, главное в ней — действия, которые совершаются с игровыми предметами, приближенными к реальности.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середине третьего года жизни появляются действия с предметами заместителями. Появление собственно изобразительной деятельности обусловлено тем, что ребенок уже способен сформулировать намерение изобразить какой либо предмет. Типичным является изображение человека в виде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головонога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— окружности и отходящих от нее линий.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этого возраста характерна неосознанность мотивов, импульсивность и зависимость чувств и желаний от ситуации. Дети легко заражаются эмоциональным состоянием сверстников. Однако в этот период начинает складываться и произвольность поведения. Она обусловлена развитием орудийных действий и речи. У детей появляются чувства гордости и стыда, начинают формироваться элементы самосознания, связанные с идентификацией с именем и полом. Ранний возраст завершается кризисом трех лет. Ребенок осознает себя как отдельного человека, отличного от взрослого. У него формируется образ Я.  Кризис часто сопровождается рядом отрицательных проявлений: негативизмом, упрямством, нарушением общения с взрослым и др. Кризис может продолжаться от нескольких месяцев до двух лет.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Katya\Desktop\Новая папка\d62d_FwlyPZg2Vfvpu5zQXAdsqbH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40" y="208731"/>
            <a:ext cx="2153653" cy="2085967"/>
          </a:xfrm>
          <a:prstGeom prst="rect">
            <a:avLst/>
          </a:prstGeom>
          <a:noFill/>
        </p:spPr>
      </p:pic>
      <p:pic>
        <p:nvPicPr>
          <p:cNvPr id="4098" name="Picture 2" descr="C:\Users\Katya\Desktop\Новая папка\1828686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4292" y="637359"/>
            <a:ext cx="1799108" cy="1817281"/>
          </a:xfrm>
          <a:prstGeom prst="rect">
            <a:avLst/>
          </a:prstGeom>
          <a:noFill/>
        </p:spPr>
      </p:pic>
      <p:pic>
        <p:nvPicPr>
          <p:cNvPr id="5" name="Picture 2" descr="C:\Users\Katya\Desktop\Новая папка\boy_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98850" y="6566713"/>
            <a:ext cx="994550" cy="994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3583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478" y="1423178"/>
            <a:ext cx="9644130" cy="5331204"/>
          </a:xfrm>
        </p:spPr>
        <p:txBody>
          <a:bodyPr>
            <a:noAutofit/>
          </a:bodyPr>
          <a:lstStyle/>
          <a:p>
            <a:endPara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700" u="sng" dirty="0" smtClean="0">
                <a:solidFill>
                  <a:srgbClr val="FF0000"/>
                </a:solidFill>
              </a:rPr>
              <a:t>Социально-коммуникативное развитие</a:t>
            </a: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Социализация, развитие общения, нравственное воспитание</a:t>
            </a:r>
          </a:p>
          <a:p>
            <a:pPr fontAlgn="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Играть не ссорясь, помогать друг другу и вместе радоваться успехам, красивым игрушкам</a:t>
            </a:r>
          </a:p>
          <a:p>
            <a:pPr fontAlgn="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Вежливо общаться: здороваться, прощаться, обращаться с просьбой спокойно, употребляя слова «спасибо», «пожалуйста»</a:t>
            </a:r>
          </a:p>
          <a:p>
            <a:pPr fontAlgn="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Спокойно вести себя в помещении и на улице: не шуметь, не бегать, выполнять просьбу взрослого</a:t>
            </a:r>
          </a:p>
          <a:p>
            <a:pPr fontAlgn="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перебивать говорящего взрослого, формировать умение подождать, если взрослый занят</a:t>
            </a:r>
          </a:p>
          <a:p>
            <a:pPr fontAlgn="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в семье и сообществе, патриотическое воспитание</a:t>
            </a:r>
          </a:p>
          <a:p>
            <a:pPr fontAlgn="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Называть своё имя</a:t>
            </a:r>
          </a:p>
          <a:p>
            <a:pPr fontAlgn="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Называть имена членов своей семьи</a:t>
            </a:r>
          </a:p>
          <a:p>
            <a:pPr fontAlgn="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Ориентироваться в помещении группы, на участке</a:t>
            </a:r>
          </a:p>
          <a:p>
            <a:pPr fontAlgn="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Называть город (поселок), в котором они живут с помощью взрослого</a:t>
            </a:r>
          </a:p>
          <a:p>
            <a:pPr fontAlgn="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Katya\Desktop\Новая папка\boy_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5592" y="5352267"/>
            <a:ext cx="1923244" cy="1923244"/>
          </a:xfrm>
          <a:prstGeom prst="rect">
            <a:avLst/>
          </a:prstGeom>
          <a:noFill/>
        </p:spPr>
      </p:pic>
      <p:pic>
        <p:nvPicPr>
          <p:cNvPr id="3074" name="Picture 2" descr="C:\Users\Katya\Desktop\Новая папка\d62d_FwlyPZg2Vfvpu5zQXAdsqbH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0" y="208731"/>
            <a:ext cx="2153653" cy="2085967"/>
          </a:xfrm>
          <a:prstGeom prst="rect">
            <a:avLst/>
          </a:prstGeom>
          <a:noFill/>
        </p:spPr>
      </p:pic>
      <p:pic>
        <p:nvPicPr>
          <p:cNvPr id="3075" name="Picture 3" descr="C:\Users\Katya\Desktop\Новая папка\0_ce6a4_bc481db6_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32914" y="494483"/>
            <a:ext cx="1234942" cy="21439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3583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602" y="1137425"/>
            <a:ext cx="10072758" cy="5616956"/>
          </a:xfrm>
        </p:spPr>
        <p:txBody>
          <a:bodyPr>
            <a:noAutofit/>
          </a:bodyPr>
          <a:lstStyle/>
          <a:p>
            <a:endPara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700" u="sng" dirty="0" smtClean="0">
                <a:solidFill>
                  <a:srgbClr val="FF0000"/>
                </a:solidFill>
              </a:rPr>
              <a:t>Социально-коммуникативное развитие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buNone/>
            </a:pP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Самообслуживание, самостоятельность трудовое воспитание</a:t>
            </a:r>
          </a:p>
          <a:p>
            <a:pPr fontAlgn="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Мыть руки по мере загрязнения и перед едой, насухо вытирать лицо и руки личным полотенцем</a:t>
            </a:r>
          </a:p>
          <a:p>
            <a:pPr fontAlgn="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Пользоваться индивидуальными предметами (носовым платком, салфеткой, полотенцем, расческой, горшком)</a:t>
            </a:r>
          </a:p>
          <a:p>
            <a:pPr fontAlgn="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Правильно держать ложку (ведущей рукой)</a:t>
            </a:r>
          </a:p>
          <a:p>
            <a:pPr fontAlgn="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Соблюдать алгоритм во время одевания и раздевания, аккуратно складывать снятую одежду</a:t>
            </a:r>
          </a:p>
          <a:p>
            <a:pPr fontAlgn="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Совместно с взрослым и под его контролем расставлять хлебницы (без хлеба),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салфетницы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раскладывать ложки</a:t>
            </a:r>
          </a:p>
          <a:p>
            <a:pPr fontAlgn="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 окончании игр расставлять игровой материал по местам, поддерживать порядок в игровой комнате</a:t>
            </a:r>
          </a:p>
          <a:p>
            <a:pPr fontAlgn="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Узнавать и называть трудовые действия (помощник воспитателя моет посуду, приносит еду, меняет полотенца и т.д.)</a:t>
            </a:r>
          </a:p>
          <a:p>
            <a:pPr fontAlgn="t"/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основ безопасности</a:t>
            </a:r>
          </a:p>
          <a:p>
            <a:pPr fontAlgn="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Знание  правил безопасного поведения в природе (не подходить к незнакомым животным, </a:t>
            </a:r>
          </a:p>
          <a:p>
            <a:pPr fontAlgn="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не гладить их,  не рвать и не брать в рот растения)</a:t>
            </a:r>
          </a:p>
          <a:p>
            <a:pPr fontAlgn="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Знание о машинах, улице, дороге</a:t>
            </a:r>
          </a:p>
          <a:p>
            <a:pPr fontAlgn="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Знания понятий «можно – нельзя», «опасно»</a:t>
            </a:r>
          </a:p>
          <a:p>
            <a:pPr fontAlgn="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Знание о правилах безопасного поведения в играх с песком и водой</a:t>
            </a:r>
          </a:p>
          <a:p>
            <a:pPr fontAlgn="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Katya\Desktop\Новая папка\boy_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164" y="280169"/>
            <a:ext cx="1785950" cy="1643074"/>
          </a:xfrm>
          <a:prstGeom prst="rect">
            <a:avLst/>
          </a:prstGeom>
          <a:noFill/>
        </p:spPr>
      </p:pic>
      <p:pic>
        <p:nvPicPr>
          <p:cNvPr id="2050" name="Picture 2" descr="C:\Users\Katya\Desktop\Новая папка\0_ce6a4_bc481db6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04352" y="994549"/>
            <a:ext cx="1306380" cy="2268020"/>
          </a:xfrm>
          <a:prstGeom prst="rect">
            <a:avLst/>
          </a:prstGeom>
          <a:noFill/>
        </p:spPr>
      </p:pic>
      <p:pic>
        <p:nvPicPr>
          <p:cNvPr id="2051" name="Picture 3" descr="C:\Users\Katya\Desktop\Новая папка\1828686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89840" y="5815420"/>
            <a:ext cx="1872689" cy="17458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3583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Katya\Desktop\Новая папка\d62d_FwlyPZg2Vfvpu5zQXAdsqbH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164" y="208731"/>
            <a:ext cx="2071702" cy="1851854"/>
          </a:xfrm>
          <a:prstGeom prst="rect">
            <a:avLst/>
          </a:prstGeom>
          <a:noFill/>
        </p:spPr>
      </p:pic>
      <p:pic>
        <p:nvPicPr>
          <p:cNvPr id="2" name="Picture 2" descr="C:\Users\Katya\Desktop\Новая папка\0_ce6a4_bc481db6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0697"/>
            <a:ext cx="905262" cy="1571636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7544" y="1137425"/>
            <a:ext cx="9286940" cy="5616956"/>
          </a:xfrm>
        </p:spPr>
        <p:txBody>
          <a:bodyPr>
            <a:noAutofit/>
          </a:bodyPr>
          <a:lstStyle/>
          <a:p>
            <a:endPara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700" u="sng" dirty="0" smtClean="0">
                <a:solidFill>
                  <a:srgbClr val="FF0000"/>
                </a:solidFill>
              </a:rPr>
              <a:t>Познавательное развитие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Называть цвет, величину предмета, материал, из которого он сделан (бумага,  дерево, ткань,  глина)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Группировать предметы по способу использования (из чашки пьют и т.д.), подбирает предметы по тождеству (найди такой же, подбери пару)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Называть свойства предметов: большой, маленький, мягкий, пушистый и др. 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помощью взрослого выделять предметы, выделяя их цвет, величину, форму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внимания и слуховой дифференциации («Что звучит?» и т. п.)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тактильных ощущений, температурных различий («Чудесный мешочек», «Теплый – холодный», «Легкий – тяжелый» и т. д.) 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мелкой моторики руки (игрушки с пуговицами, крючками, молниями, шнуровкой)</a:t>
            </a:r>
          </a:p>
          <a:p>
            <a:pPr fontAlgn="t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Приобщение к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социокультурным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ценностям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Называть предметы ближайшего окружения (игрушки, книги, посуда, мебель)</a:t>
            </a:r>
          </a:p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Узнавать и называть некоторые средства передвижения (трамвай, автобус, грузовик и т.д.); знает назначение грузовых и пассажирских машин</a:t>
            </a:r>
          </a:p>
          <a:p>
            <a:pPr fontAlgn="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Katya\Desktop\Новая папка\boy_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8600" y="5780895"/>
            <a:ext cx="1774800" cy="1780368"/>
          </a:xfrm>
          <a:prstGeom prst="rect">
            <a:avLst/>
          </a:prstGeom>
          <a:noFill/>
        </p:spPr>
      </p:pic>
      <p:pic>
        <p:nvPicPr>
          <p:cNvPr id="1028" name="Picture 4" descr="C:\Users\Katya\Desktop\Новая папка\0_8dcdb_11b012ec_XLd101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2386" y="5923771"/>
            <a:ext cx="2143140" cy="16374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3583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763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3536AC-B4A1-4E0B-B6E7-0186F6B998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TS030007630</Template>
  <TotalTime>543</TotalTime>
  <Words>990</Words>
  <Application>Microsoft Office PowerPoint</Application>
  <PresentationFormat>Произвольный</PresentationFormat>
  <Paragraphs>206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TS030007630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ОСОБЕННОСТИ В ПЕРВОЙ МЛАДШЕЙ ГРУППЕ</dc:title>
  <dc:creator>User</dc:creator>
  <cp:lastModifiedBy>BEST</cp:lastModifiedBy>
  <cp:revision>63</cp:revision>
  <dcterms:created xsi:type="dcterms:W3CDTF">2016-11-09T10:48:06Z</dcterms:created>
  <dcterms:modified xsi:type="dcterms:W3CDTF">2018-06-25T11:42:07Z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TC030007630</vt:lpwstr>
  </property>
</Properties>
</file>