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sldIdLst>
    <p:sldId id="270" r:id="rId3"/>
    <p:sldId id="281" r:id="rId4"/>
    <p:sldId id="280" r:id="rId5"/>
    <p:sldId id="279" r:id="rId6"/>
    <p:sldId id="278" r:id="rId7"/>
    <p:sldId id="285" r:id="rId8"/>
    <p:sldId id="286" r:id="rId9"/>
    <p:sldId id="287" r:id="rId10"/>
    <p:sldId id="290" r:id="rId11"/>
    <p:sldId id="289" r:id="rId12"/>
    <p:sldId id="288" r:id="rId13"/>
    <p:sldId id="291" r:id="rId14"/>
    <p:sldId id="28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pPr/>
              <a:t>23.11.2016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5" name="Picture 3" descr="H:\графика\asadal\scool\scool\38 [Converted].png"/>
          <p:cNvPicPr>
            <a:picLocks noChangeAspect="1" noChangeArrowheads="1"/>
          </p:cNvPicPr>
          <p:nvPr userDrawn="1"/>
        </p:nvPicPr>
        <p:blipFill>
          <a:blip r:embed="rId2" cstate="print"/>
          <a:srcRect l="11539" b="11939"/>
          <a:stretch>
            <a:fillRect/>
          </a:stretch>
        </p:blipFill>
        <p:spPr bwMode="auto">
          <a:xfrm>
            <a:off x="0" y="5357826"/>
            <a:ext cx="3286084" cy="1500174"/>
          </a:xfrm>
          <a:prstGeom prst="rect">
            <a:avLst/>
          </a:prstGeom>
          <a:noFill/>
        </p:spPr>
      </p:pic>
      <p:pic>
        <p:nvPicPr>
          <p:cNvPr id="16" name="Picture 2" descr="H:\графика\asadal\scool\scool\23\10101010.png"/>
          <p:cNvPicPr>
            <a:picLocks noChangeAspect="1" noChangeArrowheads="1"/>
          </p:cNvPicPr>
          <p:nvPr userDrawn="1"/>
        </p:nvPicPr>
        <p:blipFill>
          <a:blip r:embed="rId3"/>
          <a:srcRect l="11857"/>
          <a:stretch>
            <a:fillRect/>
          </a:stretch>
        </p:blipFill>
        <p:spPr bwMode="auto">
          <a:xfrm flipH="1">
            <a:off x="8215338" y="5175261"/>
            <a:ext cx="928662" cy="1682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D27B1F-C5AC-4B54-93C8-9891C673D481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E38C59-5D4A-4D4F-9A28-AD16BB927A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974" y="5013176"/>
            <a:ext cx="2098210" cy="1268760"/>
          </a:xfrm>
        </p:spPr>
        <p:txBody>
          <a:bodyPr>
            <a:normAutofit fontScale="32500" lnSpcReduction="2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Разработчик: </a:t>
            </a: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Шестакова С.А., СЗД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25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20072" y="3070478"/>
            <a:ext cx="2506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6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" b="-2142"/>
          <a:stretch/>
        </p:blipFill>
        <p:spPr bwMode="auto">
          <a:xfrm>
            <a:off x="4139952" y="764704"/>
            <a:ext cx="45173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34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007" y="0"/>
            <a:ext cx="4392488" cy="52565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заболеть гриппом, необходимо: </a:t>
            </a:r>
            <a:endParaRPr lang="ru-RU" sz="28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</a:t>
            </a: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 (прогулки на свежем воздухе, проветривание помещения, влажная уборка) </a:t>
            </a:r>
            <a:endParaRPr lang="ru-RU" sz="2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 </a:t>
            </a: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правила личной гигиены: мыть руки с мылом, ежедневно чистить зубы, полоскать рот и горло. Избегать переохлаждения тела. Укреплять организм физкультурой и закаливанием.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3"/>
            <a:ext cx="4526285" cy="53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38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836712"/>
            <a:ext cx="4608512" cy="464137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эпидемии гриппа старайтесь ограничить посещения общественных мест. Употребляйте больше витаминов и овощей. Смазывайте </a:t>
            </a:r>
            <a:r>
              <a:rPr lang="ru-RU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оксолиновой</a:t>
            </a: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мазью носовые ходы перед уходом в школу. В классе и дома используйте лук и чеснок. (принимать в пищу, раскладывать на тарелку, бусы на шею ).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10" y="309773"/>
            <a:ext cx="3405828" cy="235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24" y="3356992"/>
            <a:ext cx="3815705" cy="286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16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896" y="332656"/>
            <a:ext cx="4393088" cy="56346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помните!!! </a:t>
            </a:r>
            <a:endParaRPr lang="ru-RU" sz="30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закаленного ребенка, любящего спорт и физкультуру, меньше шансов подхватить грипп. А если такое случается, то болезнь будет протекать значительно легче, чем у малоподвижного лентяя и сладкоежки, для которого самые вкусные витамины 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конфеты. </a:t>
            </a:r>
            <a:endParaRPr lang="ru-RU" sz="3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3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 !!!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3391404" cy="256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30" y="4094257"/>
            <a:ext cx="38242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5"/>
          <a:stretch/>
        </p:blipFill>
        <p:spPr bwMode="auto">
          <a:xfrm>
            <a:off x="116632" y="2132856"/>
            <a:ext cx="8919864" cy="38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70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6730"/>
            <a:ext cx="2598588" cy="297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6" b="11151"/>
          <a:stretch/>
        </p:blipFill>
        <p:spPr bwMode="auto">
          <a:xfrm>
            <a:off x="3679171" y="3789040"/>
            <a:ext cx="5112568" cy="293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35497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заразное заболевание.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и быстро передается от больного человека к здоровому.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вирус.</a:t>
            </a:r>
          </a:p>
        </p:txBody>
      </p:sp>
    </p:spTree>
    <p:extLst>
      <p:ext uri="{BB962C8B-B14F-4D97-AF65-F5344CB8AC3E}">
        <p14:creationId xmlns:p14="http://schemas.microsoft.com/office/powerpoint/2010/main" val="1986762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39" y="4077072"/>
            <a:ext cx="2856318" cy="21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681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мельчайший микроорганизм, который при кашле, чихании, разговоре попадает в воздух, оседает на пол, стены и окружающие предметы. </a:t>
            </a:r>
          </a:p>
        </p:txBody>
      </p:sp>
    </p:spTree>
    <p:extLst>
      <p:ext uri="{BB962C8B-B14F-4D97-AF65-F5344CB8AC3E}">
        <p14:creationId xmlns:p14="http://schemas.microsoft.com/office/powerpoint/2010/main" val="61344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225689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Заражение гриппом происходит тогда, когда здоровый человек вдыхает воздух, в котором находятся вирусы гриппа, а также через предметы, игрушки, к которым прикасался больной.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687"/>
            <a:ext cx="4062827" cy="325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4062827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4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571612"/>
            <a:ext cx="4320480" cy="5169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Заразность гриппа так велика, а вирус так широко распространен, что одновременно могут заболеть миллионы людей. Когда инфекция захватывает города и области, то это уже эпидемия.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469135" cy="278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431127" cy="21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30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97" y="4077072"/>
            <a:ext cx="4636521" cy="26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4296085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Болеть гриппом могут люди любого возраста, но в первую очередь заболевают люди с ослабленным здоровьем, склонные к простудным заболеваниям. Особенно восприимчивы к гриппу и тяжело его переносят дети.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02" y="1556792"/>
            <a:ext cx="3935509" cy="23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5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296" y="980728"/>
            <a:ext cx="3744416" cy="45545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 больного лучше поставить в отдельной комнате или отгородить ширмой. Помещение, где находится больной, следует чаще проветривать, тщательно убирать, мыть пол.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8880"/>
            <a:ext cx="5249044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76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784976" cy="374441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	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внезапным 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общим недомоганием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головной болью, ломотой во всем теле, ознобом, повышением температуры. 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признаках гриппа больному нужно немедленно лечь в постель и вызвать врача на дом.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кашле и чихании больной должен закрывать рот и нос платком, а окружающие, здоровые люди </a:t>
            </a:r>
            <a:r>
              <a:rPr lang="ru-RU" sz="30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носить марлевые повязки. </a:t>
            </a:r>
            <a:endParaRPr lang="ru-RU" sz="3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</a:t>
            </a: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Грипп очень заразное заболевание.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962989" cy="2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2910"/>
            <a:ext cx="44577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0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2111" y="0"/>
            <a:ext cx="4536504" cy="52565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больного должна быть отдельная посуда, полотенце, бельё. Чтобы стать здоровым, нужно помнить следующее: Никогда не вставать с постели раньше времени; Все лекарства, назначенные врачом, нужно пить до их отмены. Не бросать лечение, когда немного полегчало. Нужно пить много жидкости.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2024312" cy="17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15" y="2805547"/>
            <a:ext cx="2160240" cy="189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4599"/>
          <a:stretch/>
        </p:blipFill>
        <p:spPr bwMode="auto">
          <a:xfrm>
            <a:off x="5778735" y="4856361"/>
            <a:ext cx="3230686" cy="196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4116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3536AC-B4A1-4E0B-B6E7-0186F6B998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274</TotalTime>
  <Words>384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Возрастные особенности психофизического развития детей</dc:title>
  <dc:creator>user</dc:creator>
  <cp:lastModifiedBy>user</cp:lastModifiedBy>
  <cp:revision>34</cp:revision>
  <dcterms:created xsi:type="dcterms:W3CDTF">2016-11-13T10:26:29Z</dcterms:created>
  <dcterms:modified xsi:type="dcterms:W3CDTF">2016-11-22T21:44:18Z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TC030007630</vt:lpwstr>
  </property>
</Properties>
</file>