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2"/>
  </p:sldMasterIdLst>
  <p:sldIdLst>
    <p:sldId id="256" r:id="rId3"/>
    <p:sldId id="261" r:id="rId4"/>
    <p:sldId id="257" r:id="rId5"/>
    <p:sldId id="262" r:id="rId6"/>
    <p:sldId id="263" r:id="rId7"/>
    <p:sldId id="258" r:id="rId8"/>
    <p:sldId id="259" r:id="rId9"/>
    <p:sldId id="260" r:id="rId10"/>
    <p:sldId id="264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H:\графика\asadal\scool\scool\38 [Converted].png"/>
          <p:cNvPicPr>
            <a:picLocks noChangeAspect="1" noChangeArrowheads="1"/>
          </p:cNvPicPr>
          <p:nvPr userDrawn="1"/>
        </p:nvPicPr>
        <p:blipFill>
          <a:blip r:embed="rId2" cstate="print"/>
          <a:srcRect l="11539" b="11939"/>
          <a:stretch>
            <a:fillRect/>
          </a:stretch>
        </p:blipFill>
        <p:spPr bwMode="auto">
          <a:xfrm>
            <a:off x="0" y="5357826"/>
            <a:ext cx="3286084" cy="1500174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214290"/>
            <a:ext cx="9144000" cy="1143008"/>
          </a:xfrm>
          <a:gradFill>
            <a:gsLst>
              <a:gs pos="0">
                <a:schemeClr val="accent6">
                  <a:lumMod val="20000"/>
                  <a:lumOff val="80000"/>
                  <a:alpha val="0"/>
                </a:schemeClr>
              </a:gs>
              <a:gs pos="39999">
                <a:schemeClr val="accent6">
                  <a:lumMod val="60000"/>
                  <a:lumOff val="40000"/>
                  <a:alpha val="0"/>
                </a:schemeClr>
              </a:gs>
              <a:gs pos="70000">
                <a:schemeClr val="accent6">
                  <a:lumMod val="75000"/>
                  <a:alpha val="67000"/>
                </a:schemeClr>
              </a:gs>
              <a:gs pos="100000">
                <a:srgbClr val="FF0000">
                  <a:alpha val="60000"/>
                </a:srgbClr>
              </a:gs>
            </a:gsLst>
            <a:lin ang="5400000" scaled="0"/>
          </a:gradFill>
        </p:spPr>
        <p:txBody>
          <a:bodyPr/>
          <a:lstStyle>
            <a:lvl1pPr>
              <a:defRPr b="1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00166" y="2143116"/>
            <a:ext cx="6400800" cy="1752600"/>
          </a:xfrm>
        </p:spPr>
        <p:txBody>
          <a:bodyPr/>
          <a:lstStyle>
            <a:lvl1pPr marL="0" indent="0" algn="ctr">
              <a:buNone/>
              <a:defRPr b="1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Garamond" pitchFamily="18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002060"/>
                </a:solidFill>
              </a:defRPr>
            </a:lvl1pPr>
          </a:lstStyle>
          <a:p>
            <a:fld id="{7ED27B1F-C5AC-4B54-93C8-9891C673D481}" type="datetimeFigureOut">
              <a:rPr lang="ru-RU" smtClean="0"/>
              <a:pPr/>
              <a:t>13.11.2017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002060"/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1662138" cy="365125"/>
          </a:xfrm>
        </p:spPr>
        <p:txBody>
          <a:bodyPr/>
          <a:lstStyle>
            <a:lvl1pPr>
              <a:defRPr>
                <a:solidFill>
                  <a:srgbClr val="002060"/>
                </a:solidFill>
              </a:defRPr>
            </a:lvl1pPr>
          </a:lstStyle>
          <a:p>
            <a:fld id="{CEE38C59-5D4A-4D4F-9A28-AD16BB927A85}" type="slidenum">
              <a:rPr lang="ru-RU" smtClean="0"/>
              <a:pPr/>
              <a:t>‹#›</a:t>
            </a:fld>
            <a:endParaRPr lang="ru-RU" dirty="0"/>
          </a:p>
        </p:txBody>
      </p:sp>
      <p:pic>
        <p:nvPicPr>
          <p:cNvPr id="1026" name="Picture 2" descr="H:\графика\asadal\scool\scool\23\10101010.png"/>
          <p:cNvPicPr>
            <a:picLocks noChangeAspect="1" noChangeArrowheads="1"/>
          </p:cNvPicPr>
          <p:nvPr userDrawn="1"/>
        </p:nvPicPr>
        <p:blipFill>
          <a:blip r:embed="rId3" cstate="print"/>
          <a:srcRect l="11857"/>
          <a:stretch>
            <a:fillRect/>
          </a:stretch>
        </p:blipFill>
        <p:spPr bwMode="auto">
          <a:xfrm flipH="1">
            <a:off x="8215338" y="5175261"/>
            <a:ext cx="928662" cy="1682739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27B1F-C5AC-4B54-93C8-9891C673D481}" type="datetimeFigureOut">
              <a:rPr lang="ru-RU" smtClean="0"/>
              <a:pPr/>
              <a:t>13.11.2017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38C59-5D4A-4D4F-9A28-AD16BB927A85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27B1F-C5AC-4B54-93C8-9891C673D481}" type="datetimeFigureOut">
              <a:rPr lang="ru-RU" smtClean="0"/>
              <a:pPr/>
              <a:t>13.11.2017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38C59-5D4A-4D4F-9A28-AD16BB927A85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27B1F-C5AC-4B54-93C8-9891C673D481}" type="datetimeFigureOut">
              <a:rPr lang="ru-RU" smtClean="0"/>
              <a:pPr/>
              <a:t>13.11.2017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38C59-5D4A-4D4F-9A28-AD16BB927A85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rgbClr val="C00000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27B1F-C5AC-4B54-93C8-9891C673D481}" type="datetimeFigureOut">
              <a:rPr lang="ru-RU" smtClean="0"/>
              <a:pPr/>
              <a:t>13.11.2017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38C59-5D4A-4D4F-9A28-AD16BB927A85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27B1F-C5AC-4B54-93C8-9891C673D481}" type="datetimeFigureOut">
              <a:rPr lang="ru-RU" smtClean="0"/>
              <a:pPr/>
              <a:t>13.11.2017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38C59-5D4A-4D4F-9A28-AD16BB927A85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27B1F-C5AC-4B54-93C8-9891C673D481}" type="datetimeFigureOut">
              <a:rPr lang="ru-RU" smtClean="0"/>
              <a:pPr/>
              <a:t>13.11.2017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38C59-5D4A-4D4F-9A28-AD16BB927A85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27B1F-C5AC-4B54-93C8-9891C673D481}" type="datetimeFigureOut">
              <a:rPr lang="ru-RU" smtClean="0"/>
              <a:pPr/>
              <a:t>13.11.2017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38C59-5D4A-4D4F-9A28-AD16BB927A85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27B1F-C5AC-4B54-93C8-9891C673D481}" type="datetimeFigureOut">
              <a:rPr lang="ru-RU" smtClean="0"/>
              <a:pPr/>
              <a:t>13.11.2017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38C59-5D4A-4D4F-9A28-AD16BB927A85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27B1F-C5AC-4B54-93C8-9891C673D481}" type="datetimeFigureOut">
              <a:rPr lang="ru-RU" smtClean="0"/>
              <a:pPr/>
              <a:t>13.11.2017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38C59-5D4A-4D4F-9A28-AD16BB927A85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dirty="0" smtClean="0"/>
              <a:t>Вставка рисунка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27B1F-C5AC-4B54-93C8-9891C673D481}" type="datetimeFigureOut">
              <a:rPr lang="ru-RU" smtClean="0"/>
              <a:pPr/>
              <a:t>13.11.2017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38C59-5D4A-4D4F-9A28-AD16BB927A85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4" descr="H:\графика\asadal\scool\scool\38 [Converted]111.png"/>
          <p:cNvPicPr>
            <a:picLocks noChangeAspect="1" noChangeArrowheads="1"/>
          </p:cNvPicPr>
          <p:nvPr/>
        </p:nvPicPr>
        <p:blipFill>
          <a:blip r:embed="rId14" cstate="print"/>
          <a:srcRect l="2920" t="16669" r="3650"/>
          <a:stretch>
            <a:fillRect/>
          </a:stretch>
        </p:blipFill>
        <p:spPr bwMode="auto">
          <a:xfrm>
            <a:off x="0" y="0"/>
            <a:ext cx="9144000" cy="142873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13" name="Picture 3" descr="H:\графика\asadal\scool\scool\38 [Converted].png"/>
          <p:cNvPicPr>
            <a:picLocks noChangeAspect="1" noChangeArrowheads="1"/>
          </p:cNvPicPr>
          <p:nvPr/>
        </p:nvPicPr>
        <p:blipFill>
          <a:blip r:embed="rId15" cstate="print"/>
          <a:srcRect l="11539" b="11939"/>
          <a:stretch>
            <a:fillRect/>
          </a:stretch>
        </p:blipFill>
        <p:spPr bwMode="auto">
          <a:xfrm>
            <a:off x="0" y="5357826"/>
            <a:ext cx="3286084" cy="1500174"/>
          </a:xfrm>
          <a:prstGeom prst="rect">
            <a:avLst/>
          </a:prstGeom>
          <a:noFill/>
        </p:spPr>
      </p:pic>
      <p:pic>
        <p:nvPicPr>
          <p:cNvPr id="14" name="Picture 2" descr="H:\графика\asadal\scool\scool\23\10101010.png"/>
          <p:cNvPicPr>
            <a:picLocks noChangeAspect="1" noChangeArrowheads="1"/>
          </p:cNvPicPr>
          <p:nvPr/>
        </p:nvPicPr>
        <p:blipFill>
          <a:blip r:embed="rId16" cstate="print"/>
          <a:srcRect l="11857"/>
          <a:stretch>
            <a:fillRect/>
          </a:stretch>
        </p:blipFill>
        <p:spPr bwMode="auto">
          <a:xfrm flipH="1">
            <a:off x="8215338" y="5175261"/>
            <a:ext cx="928662" cy="1682739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14290"/>
            <a:ext cx="9144000" cy="1143008"/>
          </a:xfrm>
          <a:prstGeom prst="rect">
            <a:avLst/>
          </a:prstGeom>
          <a:gradFill>
            <a:gsLst>
              <a:gs pos="0">
                <a:schemeClr val="accent6">
                  <a:lumMod val="20000"/>
                  <a:lumOff val="80000"/>
                  <a:alpha val="0"/>
                </a:schemeClr>
              </a:gs>
              <a:gs pos="39999">
                <a:schemeClr val="accent6">
                  <a:lumMod val="60000"/>
                  <a:lumOff val="40000"/>
                  <a:alpha val="0"/>
                </a:schemeClr>
              </a:gs>
              <a:gs pos="70000">
                <a:schemeClr val="accent6">
                  <a:lumMod val="75000"/>
                  <a:alpha val="67000"/>
                </a:schemeClr>
              </a:gs>
              <a:gs pos="100000">
                <a:srgbClr val="FF0000">
                  <a:alpha val="60000"/>
                </a:srgbClr>
              </a:gs>
            </a:gsLst>
            <a:lin ang="5400000" scaled="0"/>
          </a:gra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71612"/>
            <a:ext cx="8229600" cy="455455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D27B1F-C5AC-4B54-93C8-9891C673D481}" type="datetimeFigureOut">
              <a:rPr lang="ru-RU" smtClean="0"/>
              <a:pPr/>
              <a:t>13.11.2017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E38C59-5D4A-4D4F-9A28-AD16BB927A85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b="1" kern="1200">
          <a:solidFill>
            <a:schemeClr val="bg1">
              <a:lumMod val="95000"/>
            </a:schemeClr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Cambria" pitchFamily="18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b="1" kern="1200">
          <a:solidFill>
            <a:schemeClr val="tx1"/>
          </a:solidFill>
          <a:latin typeface="Garamond" pitchFamily="18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b="1" kern="1200">
          <a:solidFill>
            <a:schemeClr val="tx1"/>
          </a:solidFill>
          <a:latin typeface="Garamond" pitchFamily="18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b="1" kern="1200">
          <a:solidFill>
            <a:schemeClr val="tx1"/>
          </a:solidFill>
          <a:latin typeface="Garamond" pitchFamily="18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b="1" kern="1200">
          <a:solidFill>
            <a:schemeClr val="tx1"/>
          </a:solidFill>
          <a:latin typeface="Garamond" pitchFamily="18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b="1" kern="1200">
          <a:solidFill>
            <a:schemeClr val="tx1"/>
          </a:solidFill>
          <a:latin typeface="Garamond" pitchFamily="18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 rot="10800000" flipV="1">
            <a:off x="0" y="1484784"/>
            <a:ext cx="9144000" cy="936104"/>
          </a:xfrm>
        </p:spPr>
        <p:txBody>
          <a:bodyPr>
            <a:normAutofit fontScale="90000"/>
          </a:bodyPr>
          <a:lstStyle/>
          <a:p>
            <a:r>
              <a:rPr lang="ru-RU" sz="18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8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8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8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Муниципальное автономное  дошкольное образовательное учреждение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8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Муниципального образования город Ирбит «Детский сад № 25»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8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623850, Свердловская область, г. Ирбит, ул. Елизарьевых, д. 23а</a:t>
            </a:r>
            <a:r>
              <a:rPr lang="ru-RU" sz="1600" b="0" dirty="0" smtClean="0"/>
              <a:t> </a:t>
            </a:r>
            <a:br>
              <a:rPr lang="ru-RU" sz="1600" b="0" dirty="0" smtClean="0"/>
            </a:br>
            <a:r>
              <a:rPr lang="ru-RU" sz="1600" b="0" dirty="0" smtClean="0">
                <a:solidFill>
                  <a:schemeClr val="tx1"/>
                </a:solidFill>
              </a:rPr>
              <a:t>телефон  8 (34355) 6-71-33; 8 (34355) 6-34-60</a:t>
            </a:r>
            <a:r>
              <a:rPr lang="ru-RU" sz="18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8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5" name="Подзаголовок 4"/>
          <p:cNvSpPr>
            <a:spLocks noGrp="1"/>
          </p:cNvSpPr>
          <p:nvPr>
            <p:ph idx="1"/>
          </p:nvPr>
        </p:nvSpPr>
        <p:spPr>
          <a:xfrm>
            <a:off x="457200" y="2780928"/>
            <a:ext cx="8229600" cy="3345235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dirty="0" smtClean="0"/>
              <a:t>Возрастные особенности </a:t>
            </a:r>
          </a:p>
          <a:p>
            <a:pPr algn="ctr">
              <a:buNone/>
            </a:pPr>
            <a:r>
              <a:rPr lang="ru-RU" dirty="0" smtClean="0"/>
              <a:t>детей 2  - 3 лет</a:t>
            </a:r>
          </a:p>
          <a:p>
            <a:pPr algn="ctr">
              <a:buNone/>
            </a:pPr>
            <a:endParaRPr lang="ru-RU" dirty="0" smtClean="0"/>
          </a:p>
          <a:p>
            <a:pPr algn="ctr">
              <a:buNone/>
            </a:pPr>
            <a:endParaRPr lang="ru-RU" dirty="0" smtClean="0"/>
          </a:p>
          <a:p>
            <a:pPr marL="0" indent="0" algn="r">
              <a:spcBef>
                <a:spcPts val="0"/>
              </a:spcBef>
              <a:buNone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Составила:</a:t>
            </a:r>
          </a:p>
          <a:p>
            <a:pPr marL="0" indent="0" algn="r">
              <a:spcBef>
                <a:spcPts val="0"/>
              </a:spcBef>
              <a:buNone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воспитатель</a:t>
            </a:r>
          </a:p>
          <a:p>
            <a:pPr marL="0" indent="0" algn="r">
              <a:spcBef>
                <a:spcPts val="0"/>
              </a:spcBef>
              <a:buNone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Лиханова.Н.В.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13387"/>
          </a:xfrm>
        </p:spPr>
        <p:txBody>
          <a:bodyPr>
            <a:normAutofit fontScale="25000" lnSpcReduction="20000"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72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0" indent="0"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7200" u="sng" dirty="0" smtClean="0">
                <a:latin typeface="Times New Roman" pitchFamily="18" charset="0"/>
                <a:cs typeface="Times New Roman" pitchFamily="18" charset="0"/>
              </a:rPr>
              <a:t>Образовательная область «Познавательное развитие»</a:t>
            </a:r>
            <a:endParaRPr lang="ru-RU" sz="7200" b="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7200" i="1" u="sng" dirty="0" smtClean="0">
                <a:latin typeface="Times New Roman" pitchFamily="18" charset="0"/>
                <a:cs typeface="Times New Roman" pitchFamily="18" charset="0"/>
              </a:rPr>
              <a:t>Ознакомление с окружающим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ru-RU" sz="7200" b="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</a:pPr>
            <a:r>
              <a:rPr lang="ru-RU" sz="7200" b="0" dirty="0" smtClean="0">
                <a:latin typeface="Times New Roman" pitchFamily="18" charset="0"/>
                <a:cs typeface="Times New Roman" pitchFamily="18" charset="0"/>
              </a:rPr>
              <a:t> Различать и называть игрушки, предметы мебели, одежды, посуды, некоторые фрукты и овощи, виды транспорта.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ru-RU" sz="7200" b="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7200" b="0" dirty="0" smtClean="0">
                <a:latin typeface="Times New Roman" pitchFamily="18" charset="0"/>
                <a:cs typeface="Times New Roman" pitchFamily="18" charset="0"/>
              </a:rPr>
              <a:t>•  Свободно ориентироваться в ближайшем окружении: узнавать свой дом и квартиру, детский сад и групповую комнату.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ru-RU" sz="7200" b="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7200" b="0" dirty="0" smtClean="0">
                <a:latin typeface="Times New Roman" pitchFamily="18" charset="0"/>
                <a:cs typeface="Times New Roman" pitchFamily="18" charset="0"/>
              </a:rPr>
              <a:t>•  Знать имена членов своей семьи и персонала группы.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ru-RU" sz="7200" b="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7200" b="0" dirty="0" smtClean="0">
                <a:latin typeface="Times New Roman" pitchFamily="18" charset="0"/>
                <a:cs typeface="Times New Roman" pitchFamily="18" charset="0"/>
              </a:rPr>
              <a:t>• Вместе со взрослым заботиться о живых существах: поливать комнатные растения, кормить птиц, рыб и т. и</a:t>
            </a:r>
            <a:br>
              <a:rPr lang="ru-RU" sz="7200" b="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7200" b="0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ru-RU" sz="1800" u="sng" dirty="0" smtClean="0">
                <a:latin typeface="Times New Roman" pitchFamily="18" charset="0"/>
                <a:cs typeface="Times New Roman" pitchFamily="18" charset="0"/>
              </a:rPr>
              <a:t>Образовательная область «Познавательное развитие»</a:t>
            </a:r>
            <a:endParaRPr lang="ru-RU" sz="1800" b="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1600" i="1" u="sng" dirty="0" smtClean="0">
                <a:latin typeface="Times New Roman" pitchFamily="18" charset="0"/>
                <a:cs typeface="Times New Roman" pitchFamily="18" charset="0"/>
              </a:rPr>
              <a:t>Формирование элементарных математических представлений</a:t>
            </a:r>
          </a:p>
          <a:p>
            <a:pPr algn="ctr">
              <a:buNone/>
            </a:pPr>
            <a:endParaRPr lang="ru-RU" sz="1800" b="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1800" b="0" dirty="0" smtClean="0">
                <a:latin typeface="Times New Roman" pitchFamily="18" charset="0"/>
                <a:cs typeface="Times New Roman" pitchFamily="18" charset="0"/>
              </a:rPr>
              <a:t>•    Активно участвовать в образовании групп из отдельных предметов, различать «много» предметов и «один».</a:t>
            </a:r>
          </a:p>
          <a:p>
            <a:r>
              <a:rPr lang="ru-RU" sz="1800" b="0" dirty="0" smtClean="0">
                <a:latin typeface="Times New Roman" pitchFamily="18" charset="0"/>
                <a:cs typeface="Times New Roman" pitchFamily="18" charset="0"/>
              </a:rPr>
              <a:t>Различать большие и маленькие предметы.</a:t>
            </a:r>
          </a:p>
          <a:p>
            <a:r>
              <a:rPr lang="ru-RU" sz="1800" b="0" dirty="0" smtClean="0">
                <a:latin typeface="Times New Roman" pitchFamily="18" charset="0"/>
                <a:cs typeface="Times New Roman" pitchFamily="18" charset="0"/>
              </a:rPr>
              <a:t> Узнавать шар и куб.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43608" y="1700808"/>
            <a:ext cx="6857358" cy="4032448"/>
          </a:xfrm>
        </p:spPr>
        <p:txBody>
          <a:bodyPr>
            <a:normAutofit fontScale="25000" lnSpcReduction="20000"/>
          </a:bodyPr>
          <a:lstStyle/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ru-RU" sz="7200" u="sng" dirty="0" smtClean="0">
                <a:latin typeface="Times New Roman" pitchFamily="18" charset="0"/>
                <a:cs typeface="Times New Roman" pitchFamily="18" charset="0"/>
              </a:rPr>
              <a:t>Образовательная область «</a:t>
            </a:r>
            <a:r>
              <a:rPr lang="ru-RU" sz="7200" i="1" u="sng" dirty="0" smtClean="0">
                <a:latin typeface="Times New Roman" pitchFamily="18" charset="0"/>
                <a:cs typeface="Times New Roman" pitchFamily="18" charset="0"/>
              </a:rPr>
              <a:t>Речевое развитие»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ru-RU" sz="6400" i="1" u="sng" dirty="0" smtClean="0">
                <a:latin typeface="Times New Roman" pitchFamily="18" charset="0"/>
                <a:cs typeface="Times New Roman" pitchFamily="18" charset="0"/>
              </a:rPr>
              <a:t>Развитие речи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endParaRPr lang="ru-RU" sz="6400" i="1" u="sng" dirty="0" smtClean="0">
              <a:latin typeface="Times New Roman" pitchFamily="18" charset="0"/>
              <a:cs typeface="Times New Roman" pitchFamily="18" charset="0"/>
            </a:endParaRPr>
          </a:p>
          <a:p>
            <a:pPr algn="l">
              <a:lnSpc>
                <a:spcPct val="120000"/>
              </a:lnSpc>
              <a:spcBef>
                <a:spcPts val="0"/>
              </a:spcBef>
            </a:pPr>
            <a:r>
              <a:rPr lang="ru-RU" sz="7200" b="0" dirty="0" smtClean="0">
                <a:latin typeface="Times New Roman" pitchFamily="18" charset="0"/>
                <a:cs typeface="Times New Roman" pitchFamily="18" charset="0"/>
              </a:rPr>
              <a:t>• Иметь активный словарный запас (не менее 1000- 1200 слов).</a:t>
            </a:r>
          </a:p>
          <a:p>
            <a:pPr algn="l">
              <a:lnSpc>
                <a:spcPct val="120000"/>
              </a:lnSpc>
              <a:spcBef>
                <a:spcPts val="0"/>
              </a:spcBef>
            </a:pPr>
            <a:r>
              <a:rPr lang="ru-RU" sz="7200" b="0" dirty="0" smtClean="0">
                <a:latin typeface="Times New Roman" pitchFamily="18" charset="0"/>
                <a:cs typeface="Times New Roman" pitchFamily="18" charset="0"/>
              </a:rPr>
              <a:t>• Повторить за взрослым небольшое предложение, в том числе содержащее вопрос или восклицание.</a:t>
            </a:r>
          </a:p>
          <a:p>
            <a:pPr algn="l">
              <a:lnSpc>
                <a:spcPct val="120000"/>
              </a:lnSpc>
              <a:spcBef>
                <a:spcPts val="0"/>
              </a:spcBef>
            </a:pPr>
            <a:r>
              <a:rPr lang="ru-RU" sz="7200" b="0" dirty="0" smtClean="0">
                <a:latin typeface="Times New Roman" pitchFamily="18" charset="0"/>
                <a:cs typeface="Times New Roman" pitchFamily="18" charset="0"/>
              </a:rPr>
              <a:t>• Ответить на понятный вопрос взрослого.</a:t>
            </a:r>
          </a:p>
          <a:p>
            <a:pPr algn="l">
              <a:lnSpc>
                <a:spcPct val="120000"/>
              </a:lnSpc>
              <a:spcBef>
                <a:spcPts val="0"/>
              </a:spcBef>
            </a:pPr>
            <a:r>
              <a:rPr lang="ru-RU" sz="7200" b="0" dirty="0" smtClean="0">
                <a:latin typeface="Times New Roman" pitchFamily="18" charset="0"/>
                <a:cs typeface="Times New Roman" pitchFamily="18" charset="0"/>
              </a:rPr>
              <a:t>• Поделиться информацией («Коля пришел»), пожаловаться на неудобство (замерз, устал) и действия сверстника (отнимает).</a:t>
            </a:r>
          </a:p>
          <a:p>
            <a:pPr algn="l">
              <a:lnSpc>
                <a:spcPct val="120000"/>
              </a:lnSpc>
              <a:spcBef>
                <a:spcPts val="0"/>
              </a:spcBef>
            </a:pPr>
            <a:r>
              <a:rPr lang="ru-RU" sz="7200" b="0" dirty="0" smtClean="0">
                <a:latin typeface="Times New Roman" pitchFamily="18" charset="0"/>
                <a:cs typeface="Times New Roman" pitchFamily="18" charset="0"/>
              </a:rPr>
              <a:t>• Сопровождать речью игровые и бытовые действия («приборматывать»).</a:t>
            </a:r>
          </a:p>
          <a:p>
            <a:pPr algn="l">
              <a:lnSpc>
                <a:spcPct val="120000"/>
              </a:lnSpc>
              <a:spcBef>
                <a:spcPts val="0"/>
              </a:spcBef>
            </a:pPr>
            <a:r>
              <a:rPr lang="ru-RU" sz="7200" b="0" dirty="0" smtClean="0">
                <a:latin typeface="Times New Roman" pitchFamily="18" charset="0"/>
                <a:cs typeface="Times New Roman" pitchFamily="18" charset="0"/>
              </a:rPr>
              <a:t>• Слушать небольшие рассказы без наглядного сопровождения.</a:t>
            </a:r>
          </a:p>
          <a:p>
            <a:pPr algn="l">
              <a:lnSpc>
                <a:spcPct val="120000"/>
              </a:lnSpc>
              <a:spcBef>
                <a:spcPts val="0"/>
              </a:spcBef>
            </a:pPr>
            <a:r>
              <a:rPr lang="ru-RU" sz="7200" b="0" dirty="0" smtClean="0">
                <a:latin typeface="Times New Roman" pitchFamily="18" charset="0"/>
                <a:cs typeface="Times New Roman" pitchFamily="18" charset="0"/>
              </a:rPr>
              <a:t>• Пользоваться речью как средством общения со сверстниками. </a:t>
            </a:r>
            <a:r>
              <a:rPr lang="ru-RU" sz="7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7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55576" y="1916832"/>
            <a:ext cx="7145390" cy="4104456"/>
          </a:xfrm>
        </p:spPr>
        <p:txBody>
          <a:bodyPr>
            <a:normAutofit/>
          </a:bodyPr>
          <a:lstStyle/>
          <a:p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800" u="sng" dirty="0" smtClean="0">
                <a:latin typeface="Times New Roman" pitchFamily="18" charset="0"/>
                <a:cs typeface="Times New Roman" pitchFamily="18" charset="0"/>
              </a:rPr>
              <a:t>Образовательная область «</a:t>
            </a:r>
            <a:r>
              <a:rPr lang="ru-RU" sz="1800" i="1" u="sng" dirty="0" smtClean="0">
                <a:latin typeface="Times New Roman" pitchFamily="18" charset="0"/>
                <a:cs typeface="Times New Roman" pitchFamily="18" charset="0"/>
              </a:rPr>
              <a:t>Речевое развитие»</a:t>
            </a:r>
          </a:p>
          <a:p>
            <a:r>
              <a:rPr lang="ru-RU" sz="1600" i="1" u="sng" dirty="0" smtClean="0">
                <a:latin typeface="Times New Roman" pitchFamily="18" charset="0"/>
                <a:cs typeface="Times New Roman" pitchFamily="18" charset="0"/>
              </a:rPr>
              <a:t>Художественная литература</a:t>
            </a:r>
          </a:p>
          <a:p>
            <a:endParaRPr lang="ru-RU" sz="1600" i="1" u="sng" dirty="0" smtClean="0">
              <a:latin typeface="Times New Roman" pitchFamily="18" charset="0"/>
              <a:cs typeface="Times New Roman" pitchFamily="18" charset="0"/>
            </a:endParaRPr>
          </a:p>
          <a:p>
            <a:pPr algn="l">
              <a:spcBef>
                <a:spcPts val="0"/>
              </a:spcBef>
              <a:buFont typeface="Arial" pitchFamily="34" charset="0"/>
              <a:buChar char="•"/>
            </a:pPr>
            <a:r>
              <a:rPr lang="ru-RU" sz="1800" b="0" dirty="0" smtClean="0">
                <a:latin typeface="Times New Roman" pitchFamily="18" charset="0"/>
                <a:cs typeface="Times New Roman" pitchFamily="18" charset="0"/>
              </a:rPr>
              <a:t>Слушать стихи, сказки, рассказы. При повторном их чтении проговаривать слова, небольшие фразы</a:t>
            </a:r>
          </a:p>
          <a:p>
            <a:pPr algn="l">
              <a:spcBef>
                <a:spcPts val="0"/>
              </a:spcBef>
              <a:buFont typeface="Arial" pitchFamily="34" charset="0"/>
              <a:buChar char="•"/>
            </a:pPr>
            <a:r>
              <a:rPr lang="ru-RU" sz="1800" b="0" dirty="0" smtClean="0">
                <a:latin typeface="Times New Roman" pitchFamily="18" charset="0"/>
                <a:cs typeface="Times New Roman" pitchFamily="18" charset="0"/>
              </a:rPr>
              <a:t> Вместе с педагогом рассматривать иллюстрации в знакомых книжках.</a:t>
            </a:r>
          </a:p>
          <a:p>
            <a:pPr algn="l">
              <a:spcBef>
                <a:spcPts val="0"/>
              </a:spcBef>
              <a:buFont typeface="Arial" pitchFamily="34" charset="0"/>
              <a:buChar char="•"/>
            </a:pPr>
            <a:r>
              <a:rPr lang="ru-RU" sz="1800" b="0" dirty="0" smtClean="0">
                <a:latin typeface="Times New Roman" pitchFamily="18" charset="0"/>
                <a:cs typeface="Times New Roman" pitchFamily="18" charset="0"/>
              </a:rPr>
              <a:t> Читать стихи с помощью взрослого (А.Барто из цикла –«Игрушки» и др.).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641379"/>
          </a:xfrm>
        </p:spPr>
        <p:txBody>
          <a:bodyPr>
            <a:normAutofit/>
          </a:bodyPr>
          <a:lstStyle/>
          <a:p>
            <a:pPr marL="0" indent="0" algn="ctr">
              <a:spcBef>
                <a:spcPts val="0"/>
              </a:spcBef>
              <a:buNone/>
            </a:pPr>
            <a:r>
              <a:rPr lang="ru-RU" sz="20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u="sng" dirty="0" smtClean="0">
                <a:latin typeface="Times New Roman" pitchFamily="18" charset="0"/>
                <a:cs typeface="Times New Roman" pitchFamily="18" charset="0"/>
              </a:rPr>
              <a:t>Образовательная область «</a:t>
            </a:r>
            <a:r>
              <a:rPr lang="ru-RU" sz="1800" i="1" u="sng" dirty="0" smtClean="0">
                <a:latin typeface="Times New Roman" pitchFamily="18" charset="0"/>
                <a:cs typeface="Times New Roman" pitchFamily="18" charset="0"/>
              </a:rPr>
              <a:t>Художественно – эстетическое развитие»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ru-RU" sz="1600" i="1" u="sng" dirty="0" smtClean="0">
                <a:latin typeface="Times New Roman" pitchFamily="18" charset="0"/>
                <a:cs typeface="Times New Roman" pitchFamily="18" charset="0"/>
              </a:rPr>
              <a:t>Изобразительная деятельность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ru-RU" sz="1600" i="1" u="sng" dirty="0" smtClean="0">
                <a:latin typeface="Times New Roman" pitchFamily="18" charset="0"/>
                <a:cs typeface="Times New Roman" pitchFamily="18" charset="0"/>
              </a:rPr>
              <a:t>Рисование</a:t>
            </a:r>
          </a:p>
          <a:p>
            <a:pPr marL="0" indent="0">
              <a:spcBef>
                <a:spcPts val="0"/>
              </a:spcBef>
            </a:pPr>
            <a:r>
              <a:rPr lang="ru-RU" sz="2000" b="0" dirty="0" smtClean="0">
                <a:latin typeface="Times New Roman" pitchFamily="18" charset="0"/>
                <a:cs typeface="Times New Roman" pitchFamily="18" charset="0"/>
              </a:rPr>
              <a:t>Знать, что карандашами, фломастерами, красками и кистью можно рисовать; pазличать красный, синий, зеленый, желтый, белый, черный цвета.</a:t>
            </a:r>
          </a:p>
          <a:p>
            <a:pPr marL="0" indent="0">
              <a:spcBef>
                <a:spcPts val="0"/>
              </a:spcBef>
            </a:pPr>
            <a:r>
              <a:rPr lang="ru-RU" sz="2000" b="0" dirty="0" smtClean="0">
                <a:latin typeface="Times New Roman" pitchFamily="18" charset="0"/>
                <a:cs typeface="Times New Roman" pitchFamily="18" charset="0"/>
              </a:rPr>
              <a:t>Радоваться своим рисункам, называть что на них изображено.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ru-RU" sz="1600" i="1" u="sng" dirty="0" smtClean="0">
                <a:latin typeface="Times New Roman" pitchFamily="18" charset="0"/>
                <a:cs typeface="Times New Roman" pitchFamily="18" charset="0"/>
              </a:rPr>
              <a:t>Лепка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000" b="0" dirty="0" smtClean="0">
                <a:latin typeface="Times New Roman" pitchFamily="18" charset="0"/>
                <a:cs typeface="Times New Roman" pitchFamily="18" charset="0"/>
              </a:rPr>
              <a:t>•  Знать, что из пластилина, глины можно лепить.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000" b="0" dirty="0" smtClean="0">
                <a:latin typeface="Times New Roman" pitchFamily="18" charset="0"/>
                <a:cs typeface="Times New Roman" pitchFamily="18" charset="0"/>
              </a:rPr>
              <a:t> •  Раскатывать комок  прямыми u круговыми движениями кистей рук, отламывать от большого комка маленькие комочки, сплющивать их ладонями; соединять концы раскатанной палочки, плотно прижимая их друг к другу.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ru-RU" sz="1800" u="sng" dirty="0" smtClean="0">
                <a:latin typeface="Times New Roman" pitchFamily="18" charset="0"/>
                <a:cs typeface="Times New Roman" pitchFamily="18" charset="0"/>
              </a:rPr>
              <a:t>Образовательная область «</a:t>
            </a:r>
            <a:r>
              <a:rPr lang="ru-RU" sz="1800" i="1" u="sng" dirty="0" smtClean="0">
                <a:latin typeface="Times New Roman" pitchFamily="18" charset="0"/>
                <a:cs typeface="Times New Roman" pitchFamily="18" charset="0"/>
              </a:rPr>
              <a:t>Художественно – эстетическое развитие»</a:t>
            </a:r>
            <a:endParaRPr lang="ru-RU" sz="1800" u="sng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1600" i="1" u="sng" dirty="0" smtClean="0">
                <a:latin typeface="Times New Roman" pitchFamily="18" charset="0"/>
                <a:cs typeface="Times New Roman" pitchFamily="18" charset="0"/>
              </a:rPr>
              <a:t>Конструктивно – модельная деятельность</a:t>
            </a:r>
            <a:endParaRPr lang="ru-RU" sz="1600" i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800" b="0" dirty="0" smtClean="0">
                <a:latin typeface="Times New Roman" pitchFamily="18" charset="0"/>
                <a:cs typeface="Times New Roman" pitchFamily="18" charset="0"/>
              </a:rPr>
              <a:t>Различать основные формы деталей строительного материала.</a:t>
            </a:r>
          </a:p>
          <a:p>
            <a:r>
              <a:rPr lang="ru-RU" sz="1800" b="0" dirty="0" smtClean="0">
                <a:latin typeface="Times New Roman" pitchFamily="18" charset="0"/>
                <a:cs typeface="Times New Roman" pitchFamily="18" charset="0"/>
              </a:rPr>
              <a:t> С помощью взрослого строить разнообразные постройки, используя большинство форм.</a:t>
            </a:r>
          </a:p>
          <a:p>
            <a:pPr>
              <a:buNone/>
            </a:pPr>
            <a:r>
              <a:rPr lang="ru-RU" sz="1800" b="0" dirty="0" smtClean="0">
                <a:latin typeface="Times New Roman" pitchFamily="18" charset="0"/>
                <a:cs typeface="Times New Roman" pitchFamily="18" charset="0"/>
              </a:rPr>
              <a:t>•      Рaзворачивать игру вокруг собственной постройки.</a:t>
            </a:r>
          </a:p>
          <a:p>
            <a:pPr marL="0" indent="0" algn="ctr">
              <a:lnSpc>
                <a:spcPct val="120000"/>
              </a:lnSpc>
              <a:spcBef>
                <a:spcPts val="0"/>
              </a:spcBef>
              <a:buNone/>
            </a:pPr>
            <a:endParaRPr lang="ru-RU" sz="1800" b="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184576"/>
          </a:xfrm>
        </p:spPr>
        <p:txBody>
          <a:bodyPr>
            <a:normAutofit fontScale="25000" lnSpcReduction="20000"/>
          </a:bodyPr>
          <a:lstStyle/>
          <a:p>
            <a:pPr algn="ctr">
              <a:buNone/>
            </a:pPr>
            <a:r>
              <a:rPr lang="ru-RU" sz="7200" u="sng" dirty="0" smtClean="0">
                <a:latin typeface="Times New Roman" pitchFamily="18" charset="0"/>
                <a:cs typeface="Times New Roman" pitchFamily="18" charset="0"/>
              </a:rPr>
              <a:t>Образовательная область «Социально – коммуникативное развитие» </a:t>
            </a:r>
          </a:p>
          <a:p>
            <a:pPr algn="ctr">
              <a:buNone/>
            </a:pPr>
            <a:r>
              <a:rPr lang="ru-RU" sz="6400" i="1" u="sng" dirty="0" smtClean="0">
                <a:latin typeface="Times New Roman" pitchFamily="18" charset="0"/>
                <a:cs typeface="Times New Roman" pitchFamily="18" charset="0"/>
              </a:rPr>
              <a:t>Культурно-гигиенические навыки</a:t>
            </a:r>
            <a:endParaRPr lang="ru-RU" sz="6400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7200" i="1" u="sng" dirty="0" smtClean="0">
                <a:latin typeface="Times New Roman" pitchFamily="18" charset="0"/>
                <a:cs typeface="Times New Roman" pitchFamily="18" charset="0"/>
              </a:rPr>
              <a:t>Навыки мытья рук и умывания включают умение:</a:t>
            </a:r>
            <a:endParaRPr lang="ru-RU" sz="7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7200" b="0" dirty="0" smtClean="0">
                <a:latin typeface="Times New Roman" pitchFamily="18" charset="0"/>
                <a:cs typeface="Times New Roman" pitchFamily="18" charset="0"/>
              </a:rPr>
              <a:t>1. Закатать рукава</a:t>
            </a:r>
          </a:p>
          <a:p>
            <a:pPr>
              <a:buNone/>
            </a:pPr>
            <a:r>
              <a:rPr lang="ru-RU" sz="7200" b="0" dirty="0" smtClean="0">
                <a:latin typeface="Times New Roman" pitchFamily="18" charset="0"/>
                <a:cs typeface="Times New Roman" pitchFamily="18" charset="0"/>
              </a:rPr>
              <a:t>2. Смочить руки</a:t>
            </a:r>
          </a:p>
          <a:p>
            <a:pPr>
              <a:buNone/>
            </a:pPr>
            <a:r>
              <a:rPr lang="ru-RU" sz="7200" b="0" dirty="0" smtClean="0">
                <a:latin typeface="Times New Roman" pitchFamily="18" charset="0"/>
                <a:cs typeface="Times New Roman" pitchFamily="18" charset="0"/>
              </a:rPr>
              <a:t>3. Взять мыло, намыливать до появления пены</a:t>
            </a:r>
          </a:p>
          <a:p>
            <a:pPr>
              <a:buNone/>
            </a:pPr>
            <a:r>
              <a:rPr lang="ru-RU" sz="7200" b="0" dirty="0" smtClean="0">
                <a:latin typeface="Times New Roman" pitchFamily="18" charset="0"/>
                <a:cs typeface="Times New Roman" pitchFamily="18" charset="0"/>
              </a:rPr>
              <a:t>4. Мыть руки</a:t>
            </a:r>
          </a:p>
          <a:p>
            <a:pPr>
              <a:buNone/>
            </a:pPr>
            <a:r>
              <a:rPr lang="ru-RU" sz="7200" b="0" dirty="0" smtClean="0">
                <a:latin typeface="Times New Roman" pitchFamily="18" charset="0"/>
                <a:cs typeface="Times New Roman" pitchFamily="18" charset="0"/>
              </a:rPr>
              <a:t>5. Смыть мыло</a:t>
            </a:r>
          </a:p>
          <a:p>
            <a:pPr>
              <a:buNone/>
            </a:pPr>
            <a:r>
              <a:rPr lang="ru-RU" sz="7200" b="0" dirty="0" smtClean="0">
                <a:latin typeface="Times New Roman" pitchFamily="18" charset="0"/>
                <a:cs typeface="Times New Roman" pitchFamily="18" charset="0"/>
              </a:rPr>
              <a:t>6. Вымыть лицо</a:t>
            </a:r>
          </a:p>
          <a:p>
            <a:pPr>
              <a:buNone/>
            </a:pPr>
            <a:r>
              <a:rPr lang="ru-RU" sz="7200" b="0" dirty="0" smtClean="0">
                <a:latin typeface="Times New Roman" pitchFamily="18" charset="0"/>
                <a:cs typeface="Times New Roman" pitchFamily="18" charset="0"/>
              </a:rPr>
              <a:t>7. Сухо вытереть руки, лицо, аккуратно повесить полотенце и в свою ячейку.</a:t>
            </a:r>
          </a:p>
          <a:p>
            <a:pPr>
              <a:buNone/>
            </a:pPr>
            <a:r>
              <a:rPr lang="ru-RU" sz="7200" i="1" u="sng" dirty="0" smtClean="0">
                <a:latin typeface="Times New Roman" pitchFamily="18" charset="0"/>
                <a:cs typeface="Times New Roman" pitchFamily="18" charset="0"/>
              </a:rPr>
              <a:t>Навыки культуры еды включают умение:</a:t>
            </a:r>
            <a:endParaRPr lang="ru-RU" sz="7200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7200" b="0" dirty="0" smtClean="0">
                <a:latin typeface="Times New Roman" pitchFamily="18" charset="0"/>
                <a:cs typeface="Times New Roman" pitchFamily="18" charset="0"/>
              </a:rPr>
              <a:t>1. Держать ложку в правой руке</a:t>
            </a:r>
          </a:p>
          <a:p>
            <a:pPr>
              <a:buNone/>
            </a:pPr>
            <a:r>
              <a:rPr lang="ru-RU" sz="7200" b="0" dirty="0" smtClean="0">
                <a:latin typeface="Times New Roman" pitchFamily="18" charset="0"/>
                <a:cs typeface="Times New Roman" pitchFamily="18" charset="0"/>
              </a:rPr>
              <a:t>2. Не крошить хлеб</a:t>
            </a:r>
          </a:p>
          <a:p>
            <a:pPr>
              <a:buNone/>
            </a:pPr>
            <a:r>
              <a:rPr lang="ru-RU" sz="7200" b="0" dirty="0" smtClean="0">
                <a:latin typeface="Times New Roman" pitchFamily="18" charset="0"/>
                <a:cs typeface="Times New Roman" pitchFamily="18" charset="0"/>
              </a:rPr>
              <a:t>3. Не разговаривать за столом</a:t>
            </a:r>
          </a:p>
          <a:p>
            <a:pPr>
              <a:buNone/>
            </a:pPr>
            <a:r>
              <a:rPr lang="ru-RU" sz="7200" b="0" dirty="0" smtClean="0">
                <a:latin typeface="Times New Roman" pitchFamily="18" charset="0"/>
                <a:cs typeface="Times New Roman" pitchFamily="18" charset="0"/>
              </a:rPr>
              <a:t>4. Благодарить</a:t>
            </a:r>
          </a:p>
          <a:p>
            <a:pPr>
              <a:buNone/>
            </a:pPr>
            <a:r>
              <a:rPr lang="ru-RU" sz="7200" b="0" dirty="0" smtClean="0">
                <a:latin typeface="Times New Roman" pitchFamily="18" charset="0"/>
                <a:cs typeface="Times New Roman" pitchFamily="18" charset="0"/>
              </a:rPr>
              <a:t>5. Пользоваться салфеткой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137323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2100" u="sng" dirty="0" smtClean="0">
                <a:latin typeface="Times New Roman" pitchFamily="18" charset="0"/>
                <a:cs typeface="Times New Roman" pitchFamily="18" charset="0"/>
              </a:rPr>
              <a:t>Культурно-гигиенические навыки</a:t>
            </a:r>
            <a:endParaRPr lang="ru-RU" sz="2100" b="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1800" i="1" u="sng" dirty="0" smtClean="0">
                <a:latin typeface="Times New Roman" pitchFamily="18" charset="0"/>
                <a:cs typeface="Times New Roman" pitchFamily="18" charset="0"/>
              </a:rPr>
              <a:t>Навыки одевания, раздевания включают умение:</a:t>
            </a:r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1800" b="0" dirty="0" smtClean="0">
                <a:latin typeface="Times New Roman" pitchFamily="18" charset="0"/>
                <a:cs typeface="Times New Roman" pitchFamily="18" charset="0"/>
              </a:rPr>
              <a:t>С небольшой помощью взрослого</a:t>
            </a:r>
          </a:p>
          <a:p>
            <a:pPr>
              <a:buNone/>
            </a:pPr>
            <a:r>
              <a:rPr lang="ru-RU" sz="1800" b="0" dirty="0" smtClean="0">
                <a:latin typeface="Times New Roman" pitchFamily="18" charset="0"/>
                <a:cs typeface="Times New Roman" pitchFamily="18" charset="0"/>
              </a:rPr>
              <a:t>1. Расстегнуть пуговицы</a:t>
            </a:r>
          </a:p>
          <a:p>
            <a:pPr>
              <a:buNone/>
            </a:pPr>
            <a:r>
              <a:rPr lang="ru-RU" sz="1800" b="0" dirty="0" smtClean="0">
                <a:latin typeface="Times New Roman" pitchFamily="18" charset="0"/>
                <a:cs typeface="Times New Roman" pitchFamily="18" charset="0"/>
              </a:rPr>
              <a:t>2. Снять платье (брюки)</a:t>
            </a:r>
          </a:p>
          <a:p>
            <a:pPr>
              <a:buNone/>
            </a:pPr>
            <a:r>
              <a:rPr lang="ru-RU" sz="1800" b="0" dirty="0" smtClean="0">
                <a:latin typeface="Times New Roman" pitchFamily="18" charset="0"/>
                <a:cs typeface="Times New Roman" pitchFamily="18" charset="0"/>
              </a:rPr>
              <a:t>3. Аккуратно повесить</a:t>
            </a:r>
          </a:p>
          <a:p>
            <a:pPr>
              <a:buNone/>
            </a:pPr>
            <a:r>
              <a:rPr lang="ru-RU" sz="1800" b="0" dirty="0" smtClean="0">
                <a:latin typeface="Times New Roman" pitchFamily="18" charset="0"/>
                <a:cs typeface="Times New Roman" pitchFamily="18" charset="0"/>
              </a:rPr>
              <a:t>4. Снять обувь</a:t>
            </a:r>
          </a:p>
          <a:p>
            <a:pPr>
              <a:buNone/>
            </a:pPr>
            <a:r>
              <a:rPr lang="ru-RU" sz="1800" b="0" dirty="0" smtClean="0">
                <a:latin typeface="Times New Roman" pitchFamily="18" charset="0"/>
                <a:cs typeface="Times New Roman" pitchFamily="18" charset="0"/>
              </a:rPr>
              <a:t>5. Снять колготки, носки</a:t>
            </a:r>
          </a:p>
          <a:p>
            <a:pPr>
              <a:buNone/>
            </a:pPr>
            <a:r>
              <a:rPr lang="ru-RU" sz="1800" b="0" dirty="0" smtClean="0">
                <a:latin typeface="Times New Roman" pitchFamily="18" charset="0"/>
                <a:cs typeface="Times New Roman" pitchFamily="18" charset="0"/>
              </a:rPr>
              <a:t>6. Надеть в обратной последовательности.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S030007630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533536AC-B4A1-4E0B-B6E7-0186F6B99839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TS030007630</Template>
  <TotalTime>276</TotalTime>
  <Words>516</Words>
  <Application>Microsoft Office PowerPoint</Application>
  <PresentationFormat>Экран (4:3)</PresentationFormat>
  <Paragraphs>80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TS030007630</vt:lpstr>
      <vt:lpstr>   Муниципальное автономное  дошкольное образовательное учреждение Муниципального образования город Ирбит «Детский сад № 25» 623850, Свердловская область, г. Ирбит, ул. Елизарьевых, д. 23а  телефон  8 (34355) 6-71-33; 8 (34355) 6-34-60   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Муниципальное автономное  дошкольное образовательное учреждение Муниципального образования город Ирбит «Детский сад № 25» 623850, Свердловская область, г. Ирбит, ул. Елизарьевых, д. 23а</dc:title>
  <dc:creator>USER</dc:creator>
  <cp:lastModifiedBy>USER</cp:lastModifiedBy>
  <cp:revision>30</cp:revision>
  <dcterms:created xsi:type="dcterms:W3CDTF">2016-11-12T13:19:39Z</dcterms:created>
  <dcterms:modified xsi:type="dcterms:W3CDTF">2017-11-12T18:04:28Z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TC030007630</vt:lpwstr>
  </property>
</Properties>
</file>