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1" r:id="rId2"/>
    <p:sldId id="256" r:id="rId3"/>
    <p:sldId id="257" r:id="rId4"/>
    <p:sldId id="269" r:id="rId5"/>
    <p:sldId id="259" r:id="rId6"/>
    <p:sldId id="258" r:id="rId7"/>
    <p:sldId id="266" r:id="rId8"/>
    <p:sldId id="264" r:id="rId9"/>
    <p:sldId id="265" r:id="rId10"/>
    <p:sldId id="260" r:id="rId11"/>
    <p:sldId id="272" r:id="rId12"/>
    <p:sldId id="273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7" autoAdjust="0"/>
    <p:restoredTop sz="86240" autoAdjust="0"/>
  </p:normalViewPr>
  <p:slideViewPr>
    <p:cSldViewPr>
      <p:cViewPr varScale="1">
        <p:scale>
          <a:sx n="62" d="100"/>
          <a:sy n="62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F39C0-C9CB-4214-8BCD-2F1121EA1057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FA40B-85A6-4B7C-A8B5-9D5CEFCD1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760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FA40B-85A6-4B7C-A8B5-9D5CEFCD151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858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48872" cy="1700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Муниципального образования город Ирбит « Детский сад № 25» </a:t>
            </a:r>
            <a:b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Адрес: 623850, Свердловская область, г. Ирбит, ул. Елизарьевых, д. 23а</a:t>
            </a:r>
            <a:b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Телефоны 8 (34355) 6-71-33; 8 (34355) 6-34-60</a:t>
            </a:r>
            <a:b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E-</a:t>
            </a:r>
            <a:r>
              <a:rPr lang="ru-RU" sz="1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irbitsad_25@mail.ru</a:t>
            </a:r>
            <a:r>
              <a:rPr lang="ru-RU" sz="1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3861048"/>
            <a:ext cx="3744416" cy="23873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подготовительной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 группы №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Русманова А.А., 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кв. к.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556792"/>
            <a:ext cx="59965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будущего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shkola1-1078x5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89110"/>
            <a:ext cx="4964366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855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776864" cy="165618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</a:t>
            </a:r>
            <a:r>
              <a:rPr lang="ru-RU" sz="5400" b="1" dirty="0">
                <a:ln w="11430"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7746064" cy="505164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 (от 0 до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10). </a:t>
            </a:r>
          </a:p>
          <a:p>
            <a:pPr marL="82296" indent="0" algn="just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в прямом и обратном порядке.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задачи на сложение и вычитание.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Соотносить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цифру и число предметов. Ориентироваться на листе бумаги в клетку.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85183"/>
            <a:ext cx="3024335" cy="169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97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470" y="214290"/>
            <a:ext cx="8576530" cy="101122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готовность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357298"/>
            <a:ext cx="7786742" cy="507209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предметной деятельности, желание добиться одобрения, умение ориентироваться на задание, систему требований.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обещайте много интересного, увлекательного в школе. У ребенка часто возникает разочарование, после нескольких дней обучения. Ведь в школе есть не только праздники, но и будни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– умение вступить в контакт с детьми и взрослыми, способность работать в группе сверстников. </a:t>
            </a:r>
          </a:p>
        </p:txBody>
      </p:sp>
    </p:spTree>
    <p:extLst>
      <p:ext uri="{BB962C8B-B14F-4D97-AF65-F5344CB8AC3E}">
        <p14:creationId xmlns="" xmlns:p14="http://schemas.microsoft.com/office/powerpoint/2010/main" val="14540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Эмоционально-волевая готовность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1714488"/>
            <a:ext cx="7719274" cy="481966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Адекватное эмоциональное реагирование, способность вести себя в соответствии с ситуацией. Может удерживать цель деятельности, планировать, старается самостоятельно преодолевать трудности, доводит дело до конца.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1408961000_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91587"/>
            <a:ext cx="1656184" cy="2342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7517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240848" cy="221825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 воспитании ваших детей! </a:t>
            </a:r>
            <a:r>
              <a:rPr lang="ru-RU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8194" name="Picture 2" descr="C:\Users\Admin\Desktop\115452251______2x__2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4248472" cy="4121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42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789040"/>
            <a:ext cx="8064896" cy="2664296"/>
          </a:xfrm>
        </p:spPr>
        <p:txBody>
          <a:bodyPr>
            <a:normAutofit/>
          </a:bodyPr>
          <a:lstStyle/>
          <a:p>
            <a:endParaRPr lang="ru-RU" sz="2800" kern="0" dirty="0" smtClean="0">
              <a:solidFill>
                <a:srgbClr val="000000"/>
              </a:solidFill>
              <a:latin typeface="Times New Roman"/>
              <a:ea typeface="ＭＳ Ｐ明朝"/>
            </a:endParaRPr>
          </a:p>
          <a:p>
            <a:endParaRPr lang="ru-RU" sz="2800" kern="0" dirty="0">
              <a:solidFill>
                <a:srgbClr val="000000"/>
              </a:solidFill>
              <a:latin typeface="Times New Roman"/>
              <a:ea typeface="ＭＳ Ｐ明朝"/>
            </a:endParaRPr>
          </a:p>
          <a:p>
            <a:pPr algn="just"/>
            <a:r>
              <a:rPr lang="ru-RU" sz="2800" kern="0" dirty="0" smtClean="0">
                <a:solidFill>
                  <a:srgbClr val="C00000"/>
                </a:solidFill>
                <a:latin typeface="Times New Roman"/>
                <a:ea typeface="ＭＳ Ｐ明朝"/>
              </a:rPr>
              <a:t>Дети </a:t>
            </a:r>
            <a:r>
              <a:rPr lang="ru-RU" sz="2800" kern="0" dirty="0">
                <a:solidFill>
                  <a:srgbClr val="C00000"/>
                </a:solidFill>
                <a:latin typeface="Times New Roman"/>
                <a:ea typeface="ＭＳ Ｐ明朝"/>
              </a:rPr>
              <a:t>очень быстро растут. И вот ваш ребенок, вчерашний малыш, уже стал большим, скоро пойдет в школу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Admin\Desktop\170420162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416824" cy="4083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918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992888" cy="11247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ШКОЛЬНОМУ ОБУЧЕНИЮ</a:t>
            </a:r>
            <a:endParaRPr lang="ru-RU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3"/>
            <a:ext cx="7992888" cy="561662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о готовности к школьному обучению, имеют ввиду такой уровень физического, психического и социального развития ребенка, который необходим для успешного усвоения школьной программы без ущерба для его здоровья.</a:t>
            </a:r>
          </a:p>
        </p:txBody>
      </p:sp>
      <p:pic>
        <p:nvPicPr>
          <p:cNvPr id="10242" name="Picture 2" descr="C:\Users\Admin\Desktop\f7caafddb9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54308"/>
            <a:ext cx="4680520" cy="3303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501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12289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Физиологическая готовность к школьному </a:t>
            </a:r>
            <a:r>
              <a:rPr lang="ru-RU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</a:t>
            </a:r>
            <a:endParaRPr lang="ru-RU" b="1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1500174"/>
            <a:ext cx="7858148" cy="4857784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мозга 6 -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летних детей составляет 90% веса мозга взрослого человека, что способствует решению более сложных интеллектуальных задач;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началу школьного обучения достаточно развиваются большие полушария мозга, особенно лобные доли, которые отвечают за развитие речи ребенка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выраженной асимметрии левого и правого полушария познавательная деятельность дошкольников становится более осмысленной и целенаправленной;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азвиваются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мышцы руки, которые обеспечивают формирование навыков письма.</a:t>
            </a:r>
          </a:p>
        </p:txBody>
      </p:sp>
    </p:spTree>
    <p:extLst>
      <p:ext uri="{BB962C8B-B14F-4D97-AF65-F5344CB8AC3E}">
        <p14:creationId xmlns="" xmlns:p14="http://schemas.microsoft.com/office/powerpoint/2010/main" val="11372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928670"/>
            <a:ext cx="763284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ВЫСШИХ ПСИХИЧЕСКИХ ФУНКЦИЙ </a:t>
            </a:r>
            <a:endParaRPr lang="ru-RU" sz="4400" b="1" cap="none" spc="0" dirty="0" smtClean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cap="none" spc="0" dirty="0" smtClean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400" b="1" cap="none" spc="0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память, мышление) у детей 6 – 7 лет</a:t>
            </a:r>
            <a:endParaRPr lang="ru-RU" sz="4400" b="1" cap="none" spc="0" dirty="0">
              <a:ln w="11430"/>
              <a:solidFill>
                <a:srgbClr val="00B050"/>
              </a:solidFill>
            </a:endParaRPr>
          </a:p>
        </p:txBody>
      </p:sp>
      <p:pic>
        <p:nvPicPr>
          <p:cNvPr id="4098" name="Picture 2" descr="C:\Users\Admin\Desktop\uchen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17975"/>
            <a:ext cx="7957392" cy="2194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39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окружающем мире</a:t>
            </a:r>
          </a:p>
        </p:txBody>
      </p:sp>
      <p:pic>
        <p:nvPicPr>
          <p:cNvPr id="3074" name="Picture 2" descr="C:\Users\Admin\Desktop\laksiq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118624"/>
            <a:ext cx="3096344" cy="2598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1538" y="1357298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имя.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рождения. Возраст.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зовут родителей.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Домашний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адрес.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стране живет.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(диких, домашних, северных и южных стран).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профессий, видов спорта,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людей.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закономерности природных явлений.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месяцы по сезонам, дни недели. </a:t>
            </a:r>
          </a:p>
        </p:txBody>
      </p:sp>
    </p:spTree>
    <p:extLst>
      <p:ext uri="{BB962C8B-B14F-4D97-AF65-F5344CB8AC3E}">
        <p14:creationId xmlns="" xmlns:p14="http://schemas.microsoft.com/office/powerpoint/2010/main" val="11927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16824" cy="237626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sz="5400" b="1" dirty="0">
                <a:ln w="11430"/>
                <a:solidFill>
                  <a:srgbClr val="00B050"/>
                </a:solidFill>
                <a:effectLst/>
              </a:rPr>
              <a:t/>
            </a:r>
            <a:br>
              <a:rPr lang="ru-RU" sz="5400" b="1" dirty="0">
                <a:ln w="11430"/>
                <a:solidFill>
                  <a:srgbClr val="00B050"/>
                </a:solidFill>
                <a:effectLst/>
              </a:rPr>
            </a:b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1142984"/>
            <a:ext cx="7818072" cy="526767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четвертого лишнего.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обобщение.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Сходство/различия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логические задачи.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 из частей.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счетных палочек.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кубиков по чертежу, счет использованных кубиков. </a:t>
            </a:r>
          </a:p>
        </p:txBody>
      </p:sp>
      <p:pic>
        <p:nvPicPr>
          <p:cNvPr id="7170" name="Picture 2" descr="C:\Users\Admin\Desktop\hello_html_m36b146c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06973"/>
            <a:ext cx="2769142" cy="2079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41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608512" cy="100811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n w="11430"/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5400" b="1" dirty="0">
                <a:ln w="11430"/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n w="11430"/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080" y="980728"/>
            <a:ext cx="7909416" cy="576064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endParaRPr lang="ru-RU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3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</a:t>
            </a:r>
            <a:r>
              <a:rPr lang="ru-RU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(сравнение 2-х картинок с различиями). </a:t>
            </a:r>
            <a:endParaRPr lang="ru-RU" sz="3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3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Переключение</a:t>
            </a:r>
            <a:r>
              <a:rPr lang="ru-RU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3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Распределение.</a:t>
            </a:r>
          </a:p>
          <a:p>
            <a:pPr marL="82296" indent="0">
              <a:buNone/>
            </a:pPr>
            <a:endParaRPr lang="ru-RU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3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 </a:t>
            </a:r>
            <a:r>
              <a:rPr lang="ru-RU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слов или цифр. </a:t>
            </a:r>
            <a:endParaRPr lang="ru-RU" sz="3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3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Запоминание </a:t>
            </a:r>
            <a:r>
              <a:rPr lang="ru-RU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картинок, фигур, символов (до 10 шт.). </a:t>
            </a:r>
            <a:endParaRPr lang="ru-RU" sz="3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3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</a:t>
            </a:r>
            <a:r>
              <a:rPr lang="ru-RU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8" name="Picture 4" descr="C:\Users\Admin\Desktop\forma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3306" cy="2607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45439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0928"/>
            <a:ext cx="2123728" cy="3509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63689" y="3428999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5400" b="1" cap="none" spc="0" dirty="0">
              <a:ln w="11430"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7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7455772" cy="530522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 ручку, карандаш, кисточку.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чертить прямую линию.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печатную букву по образцу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Вырезать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бумаги.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клеить.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отдельные образцы, так и сюжетные картинки.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Лепить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отдельные образы, так и целые композиции.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Изготавливать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0"/>
            <a:ext cx="49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Моторика</a:t>
            </a:r>
            <a:endParaRPr lang="ru-RU" sz="5400" b="1" cap="none" spc="0" dirty="0">
              <a:ln w="11430"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Admin\Desktop\600249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75" y="2060848"/>
            <a:ext cx="2088232" cy="2153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esktop\5921b35d5a6c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61" y="-38571"/>
            <a:ext cx="1727214" cy="1727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56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213</TotalTime>
  <Words>525</Words>
  <Application>Microsoft Office PowerPoint</Application>
  <PresentationFormat>Экран (4:3)</PresentationFormat>
  <Paragraphs>69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Муниципальное автономное дошкольное образовательное учреждение Муниципального образования город Ирбит « Детский сад № 25»  Адрес: 623850, Свердловская область, г. Ирбит, ул. Елизарьевых, д. 23а     Телефоны 8 (34355) 6-71-33; 8 (34355) 6-34-60                       E-mail irbitsad_25@mail.ru </vt:lpstr>
      <vt:lpstr>      </vt:lpstr>
      <vt:lpstr>ГОТОВНОСТЬ К ШКОЛЬНОМУ ОБУЧЕНИЮ</vt:lpstr>
      <vt:lpstr>Физиологическая готовность к школьному обучению</vt:lpstr>
      <vt:lpstr>Слайд 5</vt:lpstr>
      <vt:lpstr>Сведения об окружающем мире</vt:lpstr>
      <vt:lpstr>Мышление  </vt:lpstr>
      <vt:lpstr>  Внимание  </vt:lpstr>
      <vt:lpstr>Слайд 9</vt:lpstr>
      <vt:lpstr>Математические знания </vt:lpstr>
      <vt:lpstr>Личностная готовность </vt:lpstr>
      <vt:lpstr>Эмоционально-волевая готовность</vt:lpstr>
      <vt:lpstr>Успехов в воспитании ваших детей!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Муниципального образования город Ирбит « Детский сад № 25»  Адрес: 623850, Свердловская область, г. Ирбит, ул. Елизарьевых, д. 23а     Телефоны 8 (34355) 6-71-33; 8 (34355) 6-34-60                       E-mail irbitsad_25@mail.ru </dc:title>
  <dc:creator>Admin</dc:creator>
  <cp:lastModifiedBy>Пользователь</cp:lastModifiedBy>
  <cp:revision>23</cp:revision>
  <dcterms:created xsi:type="dcterms:W3CDTF">2017-09-06T10:56:46Z</dcterms:created>
  <dcterms:modified xsi:type="dcterms:W3CDTF">2019-10-03T15:08:44Z</dcterms:modified>
</cp:coreProperties>
</file>