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62" r:id="rId3"/>
    <p:sldId id="279" r:id="rId4"/>
    <p:sldId id="280" r:id="rId5"/>
    <p:sldId id="274" r:id="rId6"/>
    <p:sldId id="275" r:id="rId7"/>
    <p:sldId id="291" r:id="rId8"/>
  </p:sldIdLst>
  <p:sldSz cx="10693400" cy="7561263"/>
  <p:notesSz cx="6858000" cy="9144000"/>
  <p:defaultTextStyle>
    <a:defPPr>
      <a:defRPr lang="ru-RU"/>
    </a:defPPr>
    <a:lvl1pPr marL="0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44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688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32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376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19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064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08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751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290" y="-72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графика\asadal\scool\scool\38 [Converted].png"/>
          <p:cNvPicPr>
            <a:picLocks noChangeAspect="1" noChangeArrowheads="1"/>
          </p:cNvPicPr>
          <p:nvPr userDrawn="1"/>
        </p:nvPicPr>
        <p:blipFill>
          <a:blip r:embed="rId2" cstate="print"/>
          <a:srcRect l="11539" b="11939"/>
          <a:stretch>
            <a:fillRect/>
          </a:stretch>
        </p:blipFill>
        <p:spPr bwMode="auto">
          <a:xfrm>
            <a:off x="1" y="5907254"/>
            <a:ext cx="3842893" cy="16540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36267"/>
            <a:ext cx="10693400" cy="1260219"/>
          </a:xfr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4361" y="2362887"/>
            <a:ext cx="7485380" cy="1932323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aramond" pitchFamily="18" charset="0"/>
              </a:defRPr>
            </a:lvl1pPr>
            <a:lvl2pPr marL="521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7ED27B1F-C5AC-4B54-93C8-9891C673D481}" type="datetimeFigureOut">
              <a:rPr lang="ru-RU" smtClean="0"/>
              <a:pPr/>
              <a:t>11.10.2018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63603" y="7008173"/>
            <a:ext cx="1943778" cy="402567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CEE38C59-5D4A-4D4F-9A28-AD16BB927A8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26" name="Picture 2" descr="H:\графика\asadal\scool\scool\23\10101010.png"/>
          <p:cNvPicPr>
            <a:picLocks noChangeAspect="1" noChangeArrowheads="1"/>
          </p:cNvPicPr>
          <p:nvPr userDrawn="1"/>
        </p:nvPicPr>
        <p:blipFill>
          <a:blip r:embed="rId3"/>
          <a:srcRect l="11857"/>
          <a:stretch>
            <a:fillRect/>
          </a:stretch>
        </p:blipFill>
        <p:spPr bwMode="auto">
          <a:xfrm flipH="1">
            <a:off x="9607381" y="5705968"/>
            <a:ext cx="1086019" cy="185529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4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4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4"/>
            <a:ext cx="9089390" cy="1501751"/>
          </a:xfrm>
        </p:spPr>
        <p:txBody>
          <a:bodyPr anchor="t"/>
          <a:lstStyle>
            <a:lvl1pPr algn="l">
              <a:defRPr sz="4600" b="1" cap="all"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6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0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3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7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7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44" indent="0">
              <a:buNone/>
              <a:defRPr sz="2300" b="1"/>
            </a:lvl2pPr>
            <a:lvl3pPr marL="1042688" indent="0">
              <a:buNone/>
              <a:defRPr sz="2100" b="1"/>
            </a:lvl3pPr>
            <a:lvl4pPr marL="1564032" indent="0">
              <a:buNone/>
              <a:defRPr sz="1800" b="1"/>
            </a:lvl4pPr>
            <a:lvl5pPr marL="2085376" indent="0">
              <a:buNone/>
              <a:defRPr sz="1800" b="1"/>
            </a:lvl5pPr>
            <a:lvl6pPr marL="2606719" indent="0">
              <a:buNone/>
              <a:defRPr sz="1800" b="1"/>
            </a:lvl6pPr>
            <a:lvl7pPr marL="3128064" indent="0">
              <a:buNone/>
              <a:defRPr sz="1800" b="1"/>
            </a:lvl7pPr>
            <a:lvl8pPr marL="3649408" indent="0">
              <a:buNone/>
              <a:defRPr sz="1800" b="1"/>
            </a:lvl8pPr>
            <a:lvl9pPr marL="417075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2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44" indent="0">
              <a:buNone/>
              <a:defRPr sz="2300" b="1"/>
            </a:lvl2pPr>
            <a:lvl3pPr marL="1042688" indent="0">
              <a:buNone/>
              <a:defRPr sz="2100" b="1"/>
            </a:lvl3pPr>
            <a:lvl4pPr marL="1564032" indent="0">
              <a:buNone/>
              <a:defRPr sz="1800" b="1"/>
            </a:lvl4pPr>
            <a:lvl5pPr marL="2085376" indent="0">
              <a:buNone/>
              <a:defRPr sz="1800" b="1"/>
            </a:lvl5pPr>
            <a:lvl6pPr marL="2606719" indent="0">
              <a:buNone/>
              <a:defRPr sz="1800" b="1"/>
            </a:lvl6pPr>
            <a:lvl7pPr marL="3128064" indent="0">
              <a:buNone/>
              <a:defRPr sz="1800" b="1"/>
            </a:lvl7pPr>
            <a:lvl8pPr marL="3649408" indent="0">
              <a:buNone/>
              <a:defRPr sz="1800" b="1"/>
            </a:lvl8pPr>
            <a:lvl9pPr marL="417075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102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3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3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344" indent="0">
              <a:buNone/>
              <a:defRPr sz="1400"/>
            </a:lvl2pPr>
            <a:lvl3pPr marL="1042688" indent="0">
              <a:buNone/>
              <a:defRPr sz="1100"/>
            </a:lvl3pPr>
            <a:lvl4pPr marL="1564032" indent="0">
              <a:buNone/>
              <a:defRPr sz="1000"/>
            </a:lvl4pPr>
            <a:lvl5pPr marL="2085376" indent="0">
              <a:buNone/>
              <a:defRPr sz="1000"/>
            </a:lvl5pPr>
            <a:lvl6pPr marL="2606719" indent="0">
              <a:buNone/>
              <a:defRPr sz="1000"/>
            </a:lvl6pPr>
            <a:lvl7pPr marL="3128064" indent="0">
              <a:buNone/>
              <a:defRPr sz="1000"/>
            </a:lvl7pPr>
            <a:lvl8pPr marL="3649408" indent="0">
              <a:buNone/>
              <a:defRPr sz="1000"/>
            </a:lvl8pPr>
            <a:lvl9pPr marL="417075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344" indent="0">
              <a:buNone/>
              <a:defRPr sz="3200"/>
            </a:lvl2pPr>
            <a:lvl3pPr marL="1042688" indent="0">
              <a:buNone/>
              <a:defRPr sz="2700"/>
            </a:lvl3pPr>
            <a:lvl4pPr marL="1564032" indent="0">
              <a:buNone/>
              <a:defRPr sz="2300"/>
            </a:lvl4pPr>
            <a:lvl5pPr marL="2085376" indent="0">
              <a:buNone/>
              <a:defRPr sz="2300"/>
            </a:lvl5pPr>
            <a:lvl6pPr marL="2606719" indent="0">
              <a:buNone/>
              <a:defRPr sz="2300"/>
            </a:lvl6pPr>
            <a:lvl7pPr marL="3128064" indent="0">
              <a:buNone/>
              <a:defRPr sz="2300"/>
            </a:lvl7pPr>
            <a:lvl8pPr marL="3649408" indent="0">
              <a:buNone/>
              <a:defRPr sz="2300"/>
            </a:lvl8pPr>
            <a:lvl9pPr marL="4170751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344" indent="0">
              <a:buNone/>
              <a:defRPr sz="1400"/>
            </a:lvl2pPr>
            <a:lvl3pPr marL="1042688" indent="0">
              <a:buNone/>
              <a:defRPr sz="1100"/>
            </a:lvl3pPr>
            <a:lvl4pPr marL="1564032" indent="0">
              <a:buNone/>
              <a:defRPr sz="1000"/>
            </a:lvl4pPr>
            <a:lvl5pPr marL="2085376" indent="0">
              <a:buNone/>
              <a:defRPr sz="1000"/>
            </a:lvl5pPr>
            <a:lvl6pPr marL="2606719" indent="0">
              <a:buNone/>
              <a:defRPr sz="1000"/>
            </a:lvl6pPr>
            <a:lvl7pPr marL="3128064" indent="0">
              <a:buNone/>
              <a:defRPr sz="1000"/>
            </a:lvl7pPr>
            <a:lvl8pPr marL="3649408" indent="0">
              <a:buNone/>
              <a:defRPr sz="1000"/>
            </a:lvl8pPr>
            <a:lvl9pPr marL="417075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:\графика\asadal\scool\scool\38 [Converted]111.png"/>
          <p:cNvPicPr>
            <a:picLocks noChangeAspect="1" noChangeArrowheads="1"/>
          </p:cNvPicPr>
          <p:nvPr/>
        </p:nvPicPr>
        <p:blipFill>
          <a:blip r:embed="rId14"/>
          <a:srcRect l="2920" t="16669" r="3650"/>
          <a:stretch>
            <a:fillRect/>
          </a:stretch>
        </p:blipFill>
        <p:spPr bwMode="auto">
          <a:xfrm>
            <a:off x="0" y="0"/>
            <a:ext cx="10693400" cy="1575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3" descr="H:\графика\asadal\scool\scool\38 [Converted].png"/>
          <p:cNvPicPr>
            <a:picLocks noChangeAspect="1" noChangeArrowheads="1"/>
          </p:cNvPicPr>
          <p:nvPr/>
        </p:nvPicPr>
        <p:blipFill>
          <a:blip r:embed="rId15" cstate="print"/>
          <a:srcRect l="11539" b="11939"/>
          <a:stretch>
            <a:fillRect/>
          </a:stretch>
        </p:blipFill>
        <p:spPr bwMode="auto">
          <a:xfrm>
            <a:off x="1" y="5907254"/>
            <a:ext cx="3842893" cy="1654011"/>
          </a:xfrm>
          <a:prstGeom prst="rect">
            <a:avLst/>
          </a:prstGeom>
          <a:noFill/>
        </p:spPr>
      </p:pic>
      <p:pic>
        <p:nvPicPr>
          <p:cNvPr id="14" name="Picture 2" descr="H:\графика\asadal\scool\scool\23\10101010.png"/>
          <p:cNvPicPr>
            <a:picLocks noChangeAspect="1" noChangeArrowheads="1"/>
          </p:cNvPicPr>
          <p:nvPr/>
        </p:nvPicPr>
        <p:blipFill>
          <a:blip r:embed="rId16"/>
          <a:srcRect l="11857"/>
          <a:stretch>
            <a:fillRect/>
          </a:stretch>
        </p:blipFill>
        <p:spPr bwMode="auto">
          <a:xfrm flipH="1">
            <a:off x="9607381" y="5705968"/>
            <a:ext cx="1086019" cy="18552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6267"/>
            <a:ext cx="10693400" cy="1260219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104269" tIns="52135" rIns="104269" bIns="5213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32775"/>
            <a:ext cx="9624060" cy="5021604"/>
          </a:xfrm>
          <a:prstGeom prst="rect">
            <a:avLst/>
          </a:prstGeom>
        </p:spPr>
        <p:txBody>
          <a:bodyPr vert="horz" lIns="104269" tIns="52135" rIns="104269" bIns="52135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73"/>
            <a:ext cx="2495127" cy="402567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27B1F-C5AC-4B54-93C8-9891C673D481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1" y="7008173"/>
            <a:ext cx="3386243" cy="402567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3"/>
            <a:ext cx="2495127" cy="402567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2688" rtl="0" eaLnBrk="1" latinLnBrk="0" hangingPunct="1">
        <a:spcBef>
          <a:spcPct val="0"/>
        </a:spcBef>
        <a:buNone/>
        <a:defRPr sz="5000" b="1" kern="1200">
          <a:solidFill>
            <a:schemeClr val="bg1">
              <a:lumMod val="9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itchFamily="18" charset="0"/>
          <a:ea typeface="+mj-ea"/>
          <a:cs typeface="+mj-cs"/>
        </a:defRPr>
      </a:lvl1pPr>
    </p:titleStyle>
    <p:bodyStyle>
      <a:lvl1pPr marL="391007" indent="-391007" algn="l" defTabSz="1042688" rtl="0" eaLnBrk="1" latinLnBrk="0" hangingPunct="1">
        <a:spcBef>
          <a:spcPct val="20000"/>
        </a:spcBef>
        <a:buFont typeface="Arial" pitchFamily="34" charset="0"/>
        <a:buChar char="•"/>
        <a:defRPr sz="37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847184" indent="-325841" algn="l" defTabSz="1042688" rtl="0" eaLnBrk="1" latinLnBrk="0" hangingPunct="1">
        <a:spcBef>
          <a:spcPct val="20000"/>
        </a:spcBef>
        <a:buFont typeface="Arial" pitchFamily="34" charset="0"/>
        <a:buChar char="–"/>
        <a:defRPr sz="32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303360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7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824704" indent="-260672" algn="l" defTabSz="1042688" rtl="0" eaLnBrk="1" latinLnBrk="0" hangingPunct="1">
        <a:spcBef>
          <a:spcPct val="20000"/>
        </a:spcBef>
        <a:buFont typeface="Arial" pitchFamily="34" charset="0"/>
        <a:buChar char="–"/>
        <a:defRPr sz="23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346048" indent="-260672" algn="l" defTabSz="1042688" rtl="0" eaLnBrk="1" latinLnBrk="0" hangingPunct="1">
        <a:spcBef>
          <a:spcPct val="20000"/>
        </a:spcBef>
        <a:buFont typeface="Arial" pitchFamily="34" charset="0"/>
        <a:buChar char="»"/>
        <a:defRPr sz="23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867392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735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0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424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44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688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2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376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719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064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408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751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5216" y="6400573"/>
            <a:ext cx="4427767" cy="924426"/>
          </a:xfrm>
        </p:spPr>
        <p:txBody>
          <a:bodyPr>
            <a:noAutofit/>
          </a:bodyPr>
          <a:lstStyle/>
          <a:p>
            <a:pPr algn="r"/>
            <a:r>
              <a:rPr lang="ru-RU" sz="1800" dirty="0" smtClean="0">
                <a:solidFill>
                  <a:srgbClr val="002060"/>
                </a:solidFill>
              </a:rPr>
              <a:t>воспитатели: </a:t>
            </a:r>
            <a:r>
              <a:rPr lang="ru-RU" sz="1800" dirty="0" err="1" smtClean="0">
                <a:solidFill>
                  <a:srgbClr val="002060"/>
                </a:solidFill>
              </a:rPr>
              <a:t>Сосновских</a:t>
            </a:r>
            <a:r>
              <a:rPr lang="ru-RU" sz="1800" dirty="0" smtClean="0">
                <a:solidFill>
                  <a:srgbClr val="002060"/>
                </a:solidFill>
              </a:rPr>
              <a:t> Д.А.</a:t>
            </a:r>
          </a:p>
          <a:p>
            <a:pPr algn="r"/>
            <a:r>
              <a:rPr lang="ru-RU" sz="1800" dirty="0" smtClean="0">
                <a:solidFill>
                  <a:srgbClr val="002060"/>
                </a:solidFill>
              </a:rPr>
              <a:t>Коковина С.Н..</a:t>
            </a:r>
            <a:endParaRPr lang="ru-RU" sz="1800" dirty="0">
              <a:solidFill>
                <a:schemeClr val="tx2"/>
              </a:solidFill>
            </a:endParaRPr>
          </a:p>
        </p:txBody>
      </p:sp>
      <p:pic>
        <p:nvPicPr>
          <p:cNvPr id="1028" name="Picture 4" descr="C:\Users\Katya\Desktop\Новая папка\69261015_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4220" y="2923375"/>
            <a:ext cx="1593455" cy="2349236"/>
          </a:xfrm>
          <a:prstGeom prst="rect">
            <a:avLst/>
          </a:prstGeom>
          <a:noFill/>
        </p:spPr>
      </p:pic>
      <p:pic>
        <p:nvPicPr>
          <p:cNvPr id="1030" name="Picture 6" descr="C:\Users\Katya\Desktop\Новая папка\18286869.png"/>
          <p:cNvPicPr>
            <a:picLocks noChangeAspect="1" noChangeArrowheads="1"/>
          </p:cNvPicPr>
          <p:nvPr/>
        </p:nvPicPr>
        <p:blipFill>
          <a:blip r:embed="rId3" cstate="print">
            <a:lum bright="4000"/>
          </a:blip>
          <a:srcRect/>
          <a:stretch>
            <a:fillRect/>
          </a:stretch>
        </p:blipFill>
        <p:spPr bwMode="auto">
          <a:xfrm flipH="1">
            <a:off x="631792" y="3137689"/>
            <a:ext cx="2503673" cy="2604633"/>
          </a:xfrm>
          <a:prstGeom prst="rect">
            <a:avLst/>
          </a:prstGeom>
          <a:noFill/>
        </p:spPr>
      </p:pic>
      <p:pic>
        <p:nvPicPr>
          <p:cNvPr id="1031" name="Picture 7" descr="C:\Users\Katya\Desktop\Новая папка\0_8dcdb_11b012ec_XLd10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3960" y="2992994"/>
            <a:ext cx="5012566" cy="3229312"/>
          </a:xfrm>
          <a:prstGeom prst="rect">
            <a:avLst/>
          </a:prstGeom>
          <a:noFill/>
        </p:spPr>
      </p:pic>
      <p:pic>
        <p:nvPicPr>
          <p:cNvPr id="1026" name="Picture 2" descr="C:\Users\Katya\Desktop\Новая папка\d62d_FwlyPZg2Vfvpu5zQXAdsqbHD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0"/>
            <a:ext cx="2846340" cy="259917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03297" y="1732775"/>
            <a:ext cx="8572559" cy="1028618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pPr algn="ctr"/>
            <a:r>
              <a:rPr lang="ru-RU" sz="3700" b="1" dirty="0" smtClean="0">
                <a:solidFill>
                  <a:srgbClr val="002060"/>
                </a:solidFill>
                <a:cs typeface="Aharoni" pitchFamily="2" charset="-79"/>
              </a:rPr>
              <a:t>ВОЗРАСТНЫЕ   ОСОБЕННОСТИ  ДЕТЕЙ  </a:t>
            </a:r>
            <a:br>
              <a:rPr lang="ru-RU" sz="3700" b="1" dirty="0" smtClean="0">
                <a:solidFill>
                  <a:srgbClr val="002060"/>
                </a:solidFill>
                <a:cs typeface="Aharoni" pitchFamily="2" charset="-79"/>
              </a:rPr>
            </a:br>
            <a:r>
              <a:rPr lang="ru-RU" sz="2300" b="1" dirty="0" smtClean="0">
                <a:solidFill>
                  <a:srgbClr val="002060"/>
                </a:solidFill>
                <a:cs typeface="Aharoni" pitchFamily="2" charset="-79"/>
              </a:rPr>
              <a:t> </a:t>
            </a:r>
            <a:r>
              <a:rPr lang="ru-RU" sz="2300" b="1" dirty="0" smtClean="0">
                <a:solidFill>
                  <a:srgbClr val="002060"/>
                </a:solidFill>
                <a:cs typeface="Aharoni" pitchFamily="2" charset="-79"/>
              </a:rPr>
              <a:t>ГРУППЫ РАННЕГО </a:t>
            </a:r>
            <a:r>
              <a:rPr lang="ru-RU" sz="2300" b="1" dirty="0" smtClean="0">
                <a:solidFill>
                  <a:srgbClr val="002060"/>
                </a:solidFill>
                <a:cs typeface="Aharoni" pitchFamily="2" charset="-79"/>
              </a:rPr>
              <a:t>ВОЗРАСТА №1</a:t>
            </a:r>
            <a:endParaRPr lang="ru-RU" sz="2300" b="1" dirty="0">
              <a:solidFill>
                <a:srgbClr val="002060"/>
              </a:solidFill>
              <a:cs typeface="Aharoni" pitchFamily="2" charset="-79"/>
            </a:endParaRPr>
          </a:p>
        </p:txBody>
      </p:sp>
      <p:pic>
        <p:nvPicPr>
          <p:cNvPr id="1027" name="Picture 3" descr="C:\Users\Katya\Desktop\Новая папка\boy_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36526" y="5592197"/>
            <a:ext cx="2088532" cy="1969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2840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670" y="1280302"/>
            <a:ext cx="9624060" cy="5474080"/>
          </a:xfrm>
        </p:spPr>
        <p:txBody>
          <a:bodyPr>
            <a:noAutofit/>
          </a:bodyPr>
          <a:lstStyle/>
          <a:p>
            <a:endPara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7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  особенности    детей </a:t>
            </a:r>
            <a:r>
              <a:rPr lang="ru-RU" sz="27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– 3-х </a:t>
            </a:r>
            <a:r>
              <a:rPr lang="ru-RU" sz="27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1600" b="0" dirty="0" smtClean="0"/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третьем году жизни дети становятся самостоятельнее. Продолжает развиваться предметная деятельность, ситуативно-деловое общение ребенка и взрослого; совершенствуются восприятие, речь, начальные формы произвольного поведения, игры, наглядно-действенное мышление.</a:t>
            </a:r>
          </a:p>
          <a:p>
            <a:pPr algn="just">
              <a:lnSpc>
                <a:spcPct val="12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предметной деятельности связано с усвоением культурных способов действия с различными предметами. </a:t>
            </a:r>
          </a:p>
          <a:p>
            <a:pPr algn="just">
              <a:lnSpc>
                <a:spcPct val="12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ходе совместной со взрослыми предметной деятельности продолжает развиваться понимание речи. Дети продолжают осваивать названия окружающих предметов, учатся выполнять простые словесные просьбы взрослых в пределах видимой наглядной ситуации.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Katya\Desktop\Новая папка\69261015_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2914" y="208731"/>
            <a:ext cx="1362574" cy="2130737"/>
          </a:xfrm>
          <a:prstGeom prst="rect">
            <a:avLst/>
          </a:prstGeom>
          <a:noFill/>
        </p:spPr>
      </p:pic>
      <p:pic>
        <p:nvPicPr>
          <p:cNvPr id="1027" name="Picture 3" descr="C:\Users\Katya\Desktop\Новая папка\boy_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4088" y="5995209"/>
            <a:ext cx="1571636" cy="1566054"/>
          </a:xfrm>
          <a:prstGeom prst="rect">
            <a:avLst/>
          </a:prstGeom>
          <a:noFill/>
        </p:spPr>
      </p:pic>
      <p:pic>
        <p:nvPicPr>
          <p:cNvPr id="1028" name="Picture 4" descr="C:\Users\Katya\Desktop\Новая папка\d62d_FwlyPZg2Vfvpu5zQXAdsqbHD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8731"/>
            <a:ext cx="2131990" cy="1714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3583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670" y="1923243"/>
            <a:ext cx="9624060" cy="4831138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16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понимаемых слов значительно возрастает. Совершенствуется регуляция поведения в результате обращения взрослых к ребенку, который начинает понимать не только инструкцию, но и рассказ взрослых.</a:t>
            </a:r>
          </a:p>
          <a:p>
            <a:pPr algn="just">
              <a:lnSpc>
                <a:spcPct val="12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Интенсивно развивается активная речь детей. К трем годам они осваивают основные грамматические структуры, пытаются строить простые предложения , в разговоре со взрослым используют практически все части речи. К концу третьего года жизни речь становится средством общения ребенка со сверстниками. В этом возрасте у детей формируются новые виды деятельности: игра, рисование, конструирование.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Katya\Desktop\Новая папка\d62d_FwlyPZg2Vfvpu5zQXAdsqbH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40" y="280169"/>
            <a:ext cx="1904990" cy="1845119"/>
          </a:xfrm>
          <a:prstGeom prst="rect">
            <a:avLst/>
          </a:prstGeom>
          <a:noFill/>
        </p:spPr>
      </p:pic>
      <p:pic>
        <p:nvPicPr>
          <p:cNvPr id="2051" name="Picture 3" descr="C:\Users\Katya\Desktop\Новая папка\0_8dcdb_11b012ec_XLd10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4435" y="208731"/>
            <a:ext cx="2232438" cy="1785950"/>
          </a:xfrm>
          <a:prstGeom prst="rect">
            <a:avLst/>
          </a:prstGeom>
          <a:noFill/>
        </p:spPr>
      </p:pic>
      <p:pic>
        <p:nvPicPr>
          <p:cNvPr id="2054" name="Picture 6" descr="C:\Users\Katya\Desktop\Новая папка\110150174_007a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18270" y="6209523"/>
            <a:ext cx="1154298" cy="1110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3583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670" y="2066119"/>
            <a:ext cx="9624060" cy="468826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носит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процессуальный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характер, главное в ней — действия, которые совершаются с игровыми предметами, приближенными к реальности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середине третьего года жизни появляются действия с предметами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заместителями.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Совершенствуются зрительные и слуховые ориентировки, что позволяет детям безошибочно выполнять ряд заданий: осуществлять выбор из 2-3 предметов по форме, величине и цвету; различать мелодии; петь.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Совершенствуется слуховое восприятие, прежде всего фонематический слух. 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Katya\Desktop\Новая папка\boy_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0156" y="5638019"/>
            <a:ext cx="1923244" cy="1923244"/>
          </a:xfrm>
          <a:prstGeom prst="rect">
            <a:avLst/>
          </a:prstGeom>
          <a:noFill/>
        </p:spPr>
      </p:pic>
      <p:pic>
        <p:nvPicPr>
          <p:cNvPr id="5" name="Picture 2" descr="C:\Users\Katya\Desktop\Новая папка\d62d_FwlyPZg2Vfvpu5zQXAdsqbH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24" y="0"/>
            <a:ext cx="2723210" cy="2637623"/>
          </a:xfrm>
          <a:prstGeom prst="rect">
            <a:avLst/>
          </a:prstGeom>
          <a:noFill/>
        </p:spPr>
      </p:pic>
      <p:pic>
        <p:nvPicPr>
          <p:cNvPr id="6146" name="Picture 2" descr="C:\Users\Katya\Desktop\Новая папка\0_8dcdb_11b012ec_XLd1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8534" y="280169"/>
            <a:ext cx="2009777" cy="1607822"/>
          </a:xfrm>
          <a:prstGeom prst="rect">
            <a:avLst/>
          </a:prstGeom>
          <a:noFill/>
        </p:spPr>
      </p:pic>
      <p:pic>
        <p:nvPicPr>
          <p:cNvPr id="6147" name="Picture 3" descr="C:\Users\Katya\Desktop\Новая папка\1886730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2320" y="6066647"/>
            <a:ext cx="785818" cy="785818"/>
          </a:xfrm>
          <a:prstGeom prst="rect">
            <a:avLst/>
          </a:prstGeom>
          <a:noFill/>
        </p:spPr>
      </p:pic>
      <p:pic>
        <p:nvPicPr>
          <p:cNvPr id="6148" name="Picture 4" descr="C:\Users\Katya\Desktop\Новая папка\1828686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75328" y="5815420"/>
            <a:ext cx="1728385" cy="17458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3583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0354" y="1780367"/>
            <a:ext cx="9624060" cy="4957491"/>
          </a:xfrm>
        </p:spPr>
        <p:txBody>
          <a:bodyPr>
            <a:noAutofit/>
          </a:bodyPr>
          <a:lstStyle/>
          <a:p>
            <a:endPara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27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трем годам дети воспринимают все звуки родного языка, но произносят их с большими искажениями. Основной формой мышления становится наглядно-действенная. Ее особенность заключается в том, что возникающие в жизни ребенка проблемные ситуации разрешаются путем реального действия с предметами. 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детей появляются чувства гордости и стыда.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Ранний возраст завершается кризисом трех лет.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Кризис часто сопровождается рядом отрицательных проявлений: негативизмом, упрямством, нарушением общения с взрослым и др. Кризис может продолжаться от нескольких месяцев до двух лет.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Katya\Desktop\Новая папка\d62d_FwlyPZg2Vfvpu5zQXAdsqbH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24" y="0"/>
            <a:ext cx="2723210" cy="2637623"/>
          </a:xfrm>
          <a:prstGeom prst="rect">
            <a:avLst/>
          </a:prstGeom>
          <a:noFill/>
        </p:spPr>
      </p:pic>
      <p:pic>
        <p:nvPicPr>
          <p:cNvPr id="5122" name="Picture 2" descr="C:\Users\Katya\Desktop\Новая папка\69261015_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1476" y="708797"/>
            <a:ext cx="1362574" cy="2130737"/>
          </a:xfrm>
          <a:prstGeom prst="rect">
            <a:avLst/>
          </a:prstGeom>
          <a:noFill/>
        </p:spPr>
      </p:pic>
      <p:pic>
        <p:nvPicPr>
          <p:cNvPr id="5" name="Picture 2" descr="C:\Users\Katya\Desktop\Новая папка\boy_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98850" y="6566713"/>
            <a:ext cx="994550" cy="994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3583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1792" y="1494615"/>
            <a:ext cx="9572692" cy="5572164"/>
          </a:xfrm>
        </p:spPr>
        <p:txBody>
          <a:bodyPr>
            <a:noAutofit/>
          </a:bodyPr>
          <a:lstStyle/>
          <a:p>
            <a:endPara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buNone/>
            </a:pPr>
            <a:endParaRPr lang="ru-RU" sz="2700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buNone/>
            </a:pPr>
            <a:endParaRPr lang="ru-RU" sz="2700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buNone/>
            </a:pPr>
            <a:endParaRPr lang="ru-RU" sz="2700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t">
              <a:buNone/>
            </a:pP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внимание</a:t>
            </a:r>
          </a:p>
          <a:p>
            <a:pPr fontAlgn="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C:\Users\Katya\Desktop\Новая папка\0_8dcdb_11b012ec_XLd10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4866" y="5352267"/>
            <a:ext cx="2438405" cy="1950724"/>
          </a:xfrm>
          <a:prstGeom prst="rect">
            <a:avLst/>
          </a:prstGeom>
          <a:noFill/>
        </p:spPr>
      </p:pic>
      <p:pic>
        <p:nvPicPr>
          <p:cNvPr id="1027" name="Picture 3" descr="C:\Users\Katya\Desktop\Новая папка\0_ce6a4_bc481db6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32914" y="423045"/>
            <a:ext cx="1357322" cy="2356462"/>
          </a:xfrm>
          <a:prstGeom prst="rect">
            <a:avLst/>
          </a:prstGeom>
          <a:noFill/>
        </p:spPr>
      </p:pic>
      <p:pic>
        <p:nvPicPr>
          <p:cNvPr id="1028" name="Picture 4" descr="C:\Users\Katya\Desktop\Новая папка\110150174_007a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04220" y="1637491"/>
            <a:ext cx="1154298" cy="1110057"/>
          </a:xfrm>
          <a:prstGeom prst="rect">
            <a:avLst/>
          </a:prstGeom>
          <a:noFill/>
        </p:spPr>
      </p:pic>
      <p:pic>
        <p:nvPicPr>
          <p:cNvPr id="7" name="Рисунок 6" descr="C:\Users\Katya\Desktop\Новая папка\boy_8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08863"/>
            <a:ext cx="2703494" cy="21375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3583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3000763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33536AC-B4A1-4E0B-B6E7-0186F6B998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TS030007630</Template>
  <TotalTime>566</TotalTime>
  <Words>97</Words>
  <Application>Microsoft Office PowerPoint</Application>
  <PresentationFormat>Произвольный</PresentationFormat>
  <Paragraphs>28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TS030007630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ВОЗРАСТНЫЕ ОСОБЕННОСТИ В ПЕРВОЙ МЛАДШЕЙ ГРУППЕ</dc:title>
  <dc:creator>User</dc:creator>
  <cp:lastModifiedBy>Admin</cp:lastModifiedBy>
  <cp:revision>88</cp:revision>
  <dcterms:created xsi:type="dcterms:W3CDTF">2016-11-09T10:48:06Z</dcterms:created>
  <dcterms:modified xsi:type="dcterms:W3CDTF">2018-10-11T08:04:19Z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TC030007630</vt:lpwstr>
  </property>
</Properties>
</file>