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5"/>
  </p:notesMasterIdLst>
  <p:sldIdLst>
    <p:sldId id="262" r:id="rId3"/>
    <p:sldId id="273" r:id="rId4"/>
    <p:sldId id="263" r:id="rId5"/>
    <p:sldId id="270" r:id="rId6"/>
    <p:sldId id="264" r:id="rId7"/>
    <p:sldId id="271" r:id="rId8"/>
    <p:sldId id="265" r:id="rId9"/>
    <p:sldId id="266" r:id="rId10"/>
    <p:sldId id="283" r:id="rId11"/>
    <p:sldId id="267" r:id="rId12"/>
    <p:sldId id="293" r:id="rId13"/>
    <p:sldId id="30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67" autoAdjust="0"/>
    <p:restoredTop sz="93686" autoAdjust="0"/>
  </p:normalViewPr>
  <p:slideViewPr>
    <p:cSldViewPr>
      <p:cViewPr varScale="1">
        <p:scale>
          <a:sx n="106" d="100"/>
          <a:sy n="106" d="100"/>
        </p:scale>
        <p:origin x="-31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56" y="175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F6E730-0BA0-4FB2-A509-7FABBD230A99}" type="datetimeFigureOut">
              <a:rPr lang="ru-RU" smtClean="0"/>
              <a:pPr/>
              <a:t>26.07.2019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7F0045-0FEE-4CF5-9094-7919326716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5337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F0045-0FEE-4CF5-9094-791932671679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879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H:\графика\asadal\scool\scool\38 [Converted].png"/>
          <p:cNvPicPr>
            <a:picLocks noChangeAspect="1" noChangeArrowheads="1"/>
          </p:cNvPicPr>
          <p:nvPr userDrawn="1"/>
        </p:nvPicPr>
        <p:blipFill>
          <a:blip r:embed="rId2" cstate="print"/>
          <a:srcRect l="11539" b="11939"/>
          <a:stretch>
            <a:fillRect/>
          </a:stretch>
        </p:blipFill>
        <p:spPr bwMode="auto">
          <a:xfrm>
            <a:off x="0" y="5357826"/>
            <a:ext cx="3286084" cy="150017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4290"/>
            <a:ext cx="9144000" cy="1143008"/>
          </a:xfrm>
          <a:gradFill>
            <a:gsLst>
              <a:gs pos="0">
                <a:schemeClr val="accent6">
                  <a:lumMod val="20000"/>
                  <a:lumOff val="80000"/>
                  <a:alpha val="0"/>
                </a:schemeClr>
              </a:gs>
              <a:gs pos="39999">
                <a:schemeClr val="accent6">
                  <a:lumMod val="60000"/>
                  <a:lumOff val="40000"/>
                  <a:alpha val="0"/>
                </a:schemeClr>
              </a:gs>
              <a:gs pos="70000">
                <a:schemeClr val="accent6">
                  <a:lumMod val="75000"/>
                  <a:alpha val="67000"/>
                </a:schemeClr>
              </a:gs>
              <a:gs pos="100000">
                <a:srgbClr val="FF0000">
                  <a:alpha val="60000"/>
                </a:srgbClr>
              </a:gs>
            </a:gsLst>
            <a:lin ang="5400000" scaled="0"/>
          </a:gradFill>
        </p:spPr>
        <p:txBody>
          <a:bodyPr/>
          <a:lstStyle>
            <a:lvl1pPr>
              <a:defRPr b="1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2143116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Garamond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7ED27B1F-C5AC-4B54-93C8-9891C673D481}" type="datetimeFigureOut">
              <a:rPr lang="ru-RU" smtClean="0"/>
              <a:pPr/>
              <a:t>26.07.2019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662138" cy="365125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CEE38C59-5D4A-4D4F-9A28-AD16BB927A85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1026" name="Picture 2" descr="H:\графика\asadal\scool\scool\23\10101010.png"/>
          <p:cNvPicPr>
            <a:picLocks noChangeAspect="1" noChangeArrowheads="1"/>
          </p:cNvPicPr>
          <p:nvPr userDrawn="1"/>
        </p:nvPicPr>
        <p:blipFill>
          <a:blip r:embed="rId3"/>
          <a:srcRect l="11857"/>
          <a:stretch>
            <a:fillRect/>
          </a:stretch>
        </p:blipFill>
        <p:spPr bwMode="auto">
          <a:xfrm flipH="1">
            <a:off x="8215338" y="5175261"/>
            <a:ext cx="928662" cy="1682739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26.07.2019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26.07.2019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26.07.2019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26.07.2019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26.07.2019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26.07.2019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26.07.2019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26.07.2019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26.07.2019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26.07.2019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H:\графика\asadal\scool\scool\38 [Converted]111.png"/>
          <p:cNvPicPr>
            <a:picLocks noChangeAspect="1" noChangeArrowheads="1"/>
          </p:cNvPicPr>
          <p:nvPr/>
        </p:nvPicPr>
        <p:blipFill>
          <a:blip r:embed="rId14"/>
          <a:srcRect l="2920" t="16669" r="3650"/>
          <a:stretch>
            <a:fillRect/>
          </a:stretch>
        </p:blipFill>
        <p:spPr bwMode="auto">
          <a:xfrm>
            <a:off x="0" y="0"/>
            <a:ext cx="9144000" cy="14287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3" descr="H:\графика\asadal\scool\scool\38 [Converted].png"/>
          <p:cNvPicPr>
            <a:picLocks noChangeAspect="1" noChangeArrowheads="1"/>
          </p:cNvPicPr>
          <p:nvPr/>
        </p:nvPicPr>
        <p:blipFill>
          <a:blip r:embed="rId15" cstate="print"/>
          <a:srcRect l="11539" b="11939"/>
          <a:stretch>
            <a:fillRect/>
          </a:stretch>
        </p:blipFill>
        <p:spPr bwMode="auto">
          <a:xfrm>
            <a:off x="0" y="5357826"/>
            <a:ext cx="3286084" cy="1500174"/>
          </a:xfrm>
          <a:prstGeom prst="rect">
            <a:avLst/>
          </a:prstGeom>
          <a:noFill/>
        </p:spPr>
      </p:pic>
      <p:pic>
        <p:nvPicPr>
          <p:cNvPr id="14" name="Picture 2" descr="H:\графика\asadal\scool\scool\23\10101010.png"/>
          <p:cNvPicPr>
            <a:picLocks noChangeAspect="1" noChangeArrowheads="1"/>
          </p:cNvPicPr>
          <p:nvPr/>
        </p:nvPicPr>
        <p:blipFill>
          <a:blip r:embed="rId16"/>
          <a:srcRect l="11857"/>
          <a:stretch>
            <a:fillRect/>
          </a:stretch>
        </p:blipFill>
        <p:spPr bwMode="auto">
          <a:xfrm flipH="1">
            <a:off x="8215338" y="5175261"/>
            <a:ext cx="928662" cy="168273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143008"/>
          </a:xfrm>
          <a:prstGeom prst="rect">
            <a:avLst/>
          </a:prstGeom>
          <a:gradFill>
            <a:gsLst>
              <a:gs pos="0">
                <a:schemeClr val="accent6">
                  <a:lumMod val="20000"/>
                  <a:lumOff val="80000"/>
                  <a:alpha val="0"/>
                </a:schemeClr>
              </a:gs>
              <a:gs pos="39999">
                <a:schemeClr val="accent6">
                  <a:lumMod val="60000"/>
                  <a:lumOff val="40000"/>
                  <a:alpha val="0"/>
                </a:schemeClr>
              </a:gs>
              <a:gs pos="70000">
                <a:schemeClr val="accent6">
                  <a:lumMod val="75000"/>
                  <a:alpha val="67000"/>
                </a:schemeClr>
              </a:gs>
              <a:gs pos="100000">
                <a:srgbClr val="FF0000">
                  <a:alpha val="60000"/>
                </a:srgb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71612"/>
            <a:ext cx="8229600" cy="4554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27B1F-C5AC-4B54-93C8-9891C673D481}" type="datetimeFigureOut">
              <a:rPr lang="ru-RU" smtClean="0"/>
              <a:pPr/>
              <a:t>26.07.2019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>
              <a:lumMod val="9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mbr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4290"/>
            <a:ext cx="9144000" cy="530294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00FF"/>
                </a:solidFill>
              </a:rPr>
              <a:t/>
            </a:r>
            <a:br>
              <a:rPr lang="ru-RU" dirty="0" smtClean="0">
                <a:solidFill>
                  <a:srgbClr val="0000FF"/>
                </a:solidFill>
              </a:rPr>
            </a:br>
            <a:r>
              <a:rPr lang="ru-RU" dirty="0">
                <a:solidFill>
                  <a:srgbClr val="0000FF"/>
                </a:solidFill>
              </a:rPr>
              <a:t/>
            </a:r>
            <a:br>
              <a:rPr lang="ru-RU" dirty="0">
                <a:solidFill>
                  <a:srgbClr val="0000FF"/>
                </a:solidFill>
              </a:rPr>
            </a:br>
            <a:r>
              <a:rPr lang="ru-RU" dirty="0" smtClean="0">
                <a:solidFill>
                  <a:srgbClr val="0000FF"/>
                </a:solidFill>
              </a:rPr>
              <a:t>Возрастные особенности развития детей 5 – 6 лет</a:t>
            </a:r>
            <a:r>
              <a:rPr lang="en-US" dirty="0" smtClean="0">
                <a:solidFill>
                  <a:srgbClr val="0000FF"/>
                </a:solidFill>
              </a:rPr>
              <a:t/>
            </a:r>
            <a:br>
              <a:rPr lang="en-US" dirty="0" smtClean="0">
                <a:solidFill>
                  <a:srgbClr val="0000FF"/>
                </a:solidFill>
              </a:rPr>
            </a:b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5589240"/>
            <a:ext cx="6400800" cy="936104"/>
          </a:xfrm>
        </p:spPr>
        <p:txBody>
          <a:bodyPr>
            <a:normAutofit/>
          </a:bodyPr>
          <a:lstStyle/>
          <a:p>
            <a:pPr algn="r"/>
            <a:r>
              <a:rPr lang="ru-RU" sz="1600" dirty="0" smtClean="0">
                <a:solidFill>
                  <a:schemeClr val="tx1"/>
                </a:solidFill>
              </a:rPr>
              <a:t>                                                                                      ВОСПИТАТЕЛИ: Целлер С.А. </a:t>
            </a:r>
          </a:p>
          <a:p>
            <a:pPr algn="r"/>
            <a:r>
              <a:rPr lang="ru-RU" sz="1600" dirty="0" err="1" smtClean="0">
                <a:solidFill>
                  <a:schemeClr val="tx1"/>
                </a:solidFill>
              </a:rPr>
              <a:t>Солонова</a:t>
            </a:r>
            <a:r>
              <a:rPr lang="ru-RU" sz="1600" dirty="0" smtClean="0">
                <a:solidFill>
                  <a:schemeClr val="tx1"/>
                </a:solidFill>
              </a:rPr>
              <a:t> Н.А.</a:t>
            </a:r>
          </a:p>
          <a:p>
            <a:endParaRPr lang="ru-RU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40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1575056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развитие</a:t>
            </a:r>
            <a:endParaRPr lang="ru-RU" sz="400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67544" y="2924944"/>
            <a:ext cx="8229600" cy="244827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Формирование начальных представлений о здоровом образе жизни</a:t>
            </a:r>
          </a:p>
          <a:p>
            <a:pPr algn="just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Различает и называет органы ,имеет  представление о их  назначении, том как их уберечь и ухаживать за ними.</a:t>
            </a:r>
          </a:p>
          <a:p>
            <a:pPr algn="just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Имеет потребность в соблюдении навыков гигиены и опрятности, умеет сообщать о своем самочувствии.</a:t>
            </a:r>
          </a:p>
          <a:p>
            <a:pPr algn="just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Имеет представление о здоровом образе жизни и о значении физических упражнений для организма.</a:t>
            </a:r>
          </a:p>
          <a:p>
            <a:pPr lvl="0"/>
            <a:endParaRPr lang="ru-RU" sz="1600" b="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1600" b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22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96752"/>
            <a:ext cx="9144000" cy="1143008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0000FF"/>
                </a:solidFill>
              </a:rPr>
              <a:t>Физическое развитие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318312"/>
            <a:ext cx="8229600" cy="4554551"/>
          </a:xfrm>
        </p:spPr>
        <p:txBody>
          <a:bodyPr>
            <a:normAutofit/>
          </a:bodyPr>
          <a:lstStyle/>
          <a:p>
            <a:r>
              <a:rPr lang="ru-RU" sz="1600" dirty="0" smtClean="0"/>
              <a:t>Использует </a:t>
            </a:r>
            <a:r>
              <a:rPr lang="ru-RU" sz="1600" dirty="0"/>
              <a:t>двигательные умения и навыки в самостоятельной двигательной деятельности. </a:t>
            </a:r>
          </a:p>
          <a:p>
            <a:r>
              <a:rPr lang="ru-RU" sz="1600" dirty="0"/>
              <a:t>Умеет энергично отталкиваться двумя ногами и правильно приземляться в прыжках с высоты, на месте. Прыгать  через короткую скакалку. </a:t>
            </a:r>
          </a:p>
          <a:p>
            <a:r>
              <a:rPr lang="ru-RU" sz="1600" dirty="0"/>
              <a:t>Умение разнообразно действовать с мячом (брать, держать, переносить, класть, бросать, катать).</a:t>
            </a:r>
          </a:p>
          <a:p>
            <a:r>
              <a:rPr lang="ru-RU" sz="1600" dirty="0"/>
              <a:t>Умение прыгать на двух ногах на месте, с продвижением вперед, в длину с места, отталкиваясь двумя ногами. </a:t>
            </a:r>
          </a:p>
          <a:p>
            <a:r>
              <a:rPr lang="ru-RU" sz="1600" dirty="0" smtClean="0"/>
              <a:t>Отбивать </a:t>
            </a:r>
            <a:r>
              <a:rPr lang="ru-RU" sz="1600" dirty="0"/>
              <a:t>мяч о землю правой и левой рукой , бросает и ловит его двумя кистями рук. </a:t>
            </a:r>
          </a:p>
          <a:p>
            <a:r>
              <a:rPr lang="ru-RU" sz="1600" dirty="0"/>
              <a:t>Выполняет ведущую  роль  в подвижной  игре ,соблюдает правила игры.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787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23762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dirty="0" smtClean="0">
                <a:solidFill>
                  <a:srgbClr val="FF0000"/>
                </a:solidFill>
              </a:rPr>
              <a:t>Спасибо </a:t>
            </a:r>
            <a:r>
              <a:rPr lang="ru-RU" sz="4400" dirty="0">
                <a:solidFill>
                  <a:srgbClr val="FF0000"/>
                </a:solidFill>
              </a:rPr>
              <a:t>за внимание!</a:t>
            </a:r>
          </a:p>
          <a:p>
            <a:pPr marL="0" indent="0" algn="ctr">
              <a:buNone/>
            </a:pPr>
            <a:endParaRPr lang="ru-RU" sz="4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0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034" y="2071678"/>
            <a:ext cx="8229600" cy="4554551"/>
          </a:xfrm>
        </p:spPr>
        <p:txBody>
          <a:bodyPr>
            <a:normAutofit/>
          </a:bodyPr>
          <a:lstStyle/>
          <a:p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Дети  вступили в старший дошкольный возраст. Они впервые начинают ощущать себя самыми старшими среди  других детей  в детском саду. </a:t>
            </a:r>
          </a:p>
          <a:p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Это  - начало активной подготовки к школе.</a:t>
            </a:r>
          </a:p>
          <a:p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Это – важнейший период формирования личности.</a:t>
            </a:r>
          </a:p>
          <a:p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 ребенка появляется  способность представлять себе и удерживать  в сознании цепочку взаимосвязанных событий. Это позволяет ему понимать прошлое и будущее, накапливать знания о росте и развитии в мире живой природы, о процессах изготовления какой-либо вещи, приготовлении блюда и т.п..</a:t>
            </a:r>
          </a:p>
          <a:p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Ребенок пытается восстановить линию собственной жизни, вспомнить, каким он был маленьким, задает об этом вопросы взрослым: что он ел, как говорил, как спал. </a:t>
            </a:r>
          </a:p>
          <a:p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Детей волнуют важнейшие вопросы жизни,  они умеют сдерживать чувства и произвольно контролировать свое поведение. Им нужен собеседник, с которым они могли бы обсудить волнующие темы.</a:t>
            </a:r>
          </a:p>
          <a:p>
            <a:pPr marL="0" indent="0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      Пятилетние дети влюбчивы. Объектом влюбленности  может стать человек любого возраста. </a:t>
            </a:r>
          </a:p>
          <a:p>
            <a:pPr marL="0" indent="0">
              <a:buNone/>
            </a:pPr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        Вместе с влюблённостью приходит ревность. Нередко мальчики  начинают ревновать свою маму к </a:t>
            </a:r>
          </a:p>
          <a:p>
            <a:pPr marL="0" indent="0">
              <a:buNone/>
            </a:pPr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        отцу, а девочка- наоборот. Это порождает агрессивные выпады.</a:t>
            </a:r>
          </a:p>
          <a:p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Если  до сих пор ребенка интересовал преимущественно  окружающий мир, то в пять лет к последнему присоединяется интерес к взаимоотношениям людей.  Под воздействием этих интересов представления ребенка о «Я» реальном и    «Я»  идеальном дифференцируются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более четко.</a:t>
            </a:r>
          </a:p>
          <a:p>
            <a:pPr algn="just"/>
            <a:endParaRPr lang="ru-RU" sz="14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928670"/>
            <a:ext cx="9144000" cy="1143008"/>
          </a:xfrm>
          <a:prstGeom prst="rect">
            <a:avLst/>
          </a:prstGeom>
          <a:gradFill>
            <a:gsLst>
              <a:gs pos="0">
                <a:schemeClr val="accent6">
                  <a:lumMod val="20000"/>
                  <a:lumOff val="80000"/>
                  <a:alpha val="0"/>
                </a:schemeClr>
              </a:gs>
              <a:gs pos="39999">
                <a:schemeClr val="accent6">
                  <a:lumMod val="60000"/>
                  <a:lumOff val="40000"/>
                  <a:alpha val="0"/>
                </a:schemeClr>
              </a:gs>
              <a:gs pos="70000">
                <a:schemeClr val="accent6">
                  <a:lumMod val="75000"/>
                  <a:alpha val="67000"/>
                </a:schemeClr>
              </a:gs>
              <a:gs pos="100000">
                <a:srgbClr val="FF0000">
                  <a:alpha val="60000"/>
                </a:srgb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400" b="1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b="1" dirty="0" smtClean="0">
                <a:solidFill>
                  <a:srgbClr val="0000FF"/>
                </a:solidFill>
                <a:latin typeface="Cambria" pitchFamily="18" charset="0"/>
                <a:ea typeface="+mj-ea"/>
                <a:cs typeface="+mj-cs"/>
              </a:rPr>
              <a:t>Психологический портрет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2344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28670"/>
            <a:ext cx="9144000" cy="1143008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rgbClr val="0000FF"/>
                </a:solidFill>
              </a:rPr>
              <a:t/>
            </a:r>
            <a:br>
              <a:rPr lang="ru-RU" sz="2400" dirty="0" smtClean="0">
                <a:solidFill>
                  <a:srgbClr val="0000FF"/>
                </a:solidFill>
              </a:rPr>
            </a:br>
            <a:r>
              <a:rPr lang="ru-RU" dirty="0" smtClean="0">
                <a:solidFill>
                  <a:srgbClr val="0000FF"/>
                </a:solidFill>
                <a:effectLst/>
              </a:rPr>
              <a:t>Социально-коммуникативное развитие</a:t>
            </a:r>
            <a:endParaRPr lang="ru-RU" dirty="0">
              <a:solidFill>
                <a:srgbClr val="0000FF"/>
              </a:solidFill>
              <a:effectLst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539552" y="2276872"/>
            <a:ext cx="8229600" cy="42687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Социализация, развитие общения, нравственное воспитание </a:t>
            </a:r>
          </a:p>
          <a:p>
            <a:pPr lvl="0" algn="just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Умение соблюдать нормы и ценности, принятых в обществе. </a:t>
            </a:r>
          </a:p>
          <a:p>
            <a:pPr lvl="0" algn="just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Умение общаться и взаимодействовать со взрослыми и сверстниками. </a:t>
            </a:r>
          </a:p>
          <a:p>
            <a:pPr lvl="0" algn="just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Умение быть готовыми к совместной деятельности. 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Ребенок в семье и сообществе, патриотическое воспитание </a:t>
            </a:r>
          </a:p>
          <a:p>
            <a:pPr lvl="0" algn="just"/>
            <a:r>
              <a:rPr lang="ru-RU" sz="1400" b="0" dirty="0" err="1" smtClean="0">
                <a:latin typeface="Times New Roman" pitchFamily="18" charset="0"/>
                <a:cs typeface="Times New Roman" pitchFamily="18" charset="0"/>
              </a:rPr>
              <a:t>Сформированность</a:t>
            </a:r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 образа Я .</a:t>
            </a:r>
          </a:p>
          <a:p>
            <a:pPr lvl="0" algn="just"/>
            <a:r>
              <a:rPr lang="ru-RU" sz="1400" b="0" dirty="0" err="1" smtClean="0">
                <a:latin typeface="Times New Roman" pitchFamily="18" charset="0"/>
                <a:cs typeface="Times New Roman" pitchFamily="18" charset="0"/>
              </a:rPr>
              <a:t>Сформированность</a:t>
            </a:r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 гендерной, гражданской принадлежности.</a:t>
            </a:r>
          </a:p>
          <a:p>
            <a:pPr lvl="0" algn="just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Умение рассказывать о семье, семейном быте, традициях.</a:t>
            </a:r>
          </a:p>
          <a:p>
            <a:pPr algn="just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Формировать знания о детском саде.</a:t>
            </a:r>
          </a:p>
          <a:p>
            <a:pPr algn="just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Формировать знания о своей Родине(о флаге, гербе и гимне; о людях разных национальностях и их обычаях; о Москве как главном городе, столице России).</a:t>
            </a:r>
          </a:p>
          <a:p>
            <a:pPr algn="just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Формировать знания о своем родном крае.</a:t>
            </a:r>
          </a:p>
          <a:p>
            <a:pPr algn="just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Формировать уровень знаний о родной стране (знания о праздниках, которые отмечает вся страна).</a:t>
            </a:r>
          </a:p>
          <a:p>
            <a:pPr algn="just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Формировать знания о некоторых родах войск.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689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28670"/>
            <a:ext cx="9144000" cy="1143008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rgbClr val="0000FF"/>
                </a:solidFill>
              </a:rPr>
              <a:t/>
            </a:r>
            <a:br>
              <a:rPr lang="ru-RU" sz="2400" dirty="0" smtClean="0">
                <a:solidFill>
                  <a:srgbClr val="0000FF"/>
                </a:solidFill>
              </a:rPr>
            </a:br>
            <a:r>
              <a:rPr lang="ru-RU" sz="4000" dirty="0" smtClean="0">
                <a:solidFill>
                  <a:srgbClr val="0000FF"/>
                </a:solidFill>
                <a:effectLst/>
              </a:rPr>
              <a:t>Социально-коммуникативное развитие</a:t>
            </a:r>
            <a:endParaRPr lang="ru-RU" sz="4000" dirty="0">
              <a:solidFill>
                <a:srgbClr val="0000FF"/>
              </a:solidFill>
              <a:effectLst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57158" y="2303449"/>
            <a:ext cx="8229600" cy="405450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Самообслуживание, самостоятельность ,трудовое воспитание </a:t>
            </a:r>
          </a:p>
          <a:p>
            <a:pPr lvl="0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Сформированность   культурно-гигиенических навыков.</a:t>
            </a:r>
          </a:p>
          <a:p>
            <a:pPr lvl="0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Сформированность навыков самообслуживания.</a:t>
            </a:r>
          </a:p>
          <a:p>
            <a:pPr lvl="0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Формирование положительного  отношения к труду.</a:t>
            </a:r>
          </a:p>
          <a:p>
            <a:pPr lvl="0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Формирование знаний о профессиях людей и их значимость. 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Формирование основ безопасности </a:t>
            </a:r>
          </a:p>
          <a:p>
            <a:pPr lvl="0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Знание  основ экологической культуры и безопасности поведения в природе. </a:t>
            </a:r>
          </a:p>
          <a:p>
            <a:pPr lvl="0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Знание о некоторых правилах дорожного движения. </a:t>
            </a:r>
          </a:p>
          <a:p>
            <a:pPr lvl="0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Формировать представления  о безопасности собственной жизнедеятельности. </a:t>
            </a:r>
          </a:p>
          <a:p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304812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052736"/>
            <a:ext cx="9144000" cy="1143008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00FF"/>
                </a:solidFill>
                <a:effectLst/>
              </a:rPr>
              <a:t>Познавательное развитие</a:t>
            </a:r>
            <a:endParaRPr lang="ru-RU" sz="4000" dirty="0">
              <a:solidFill>
                <a:srgbClr val="0000FF"/>
              </a:solidFill>
              <a:effectLst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3411543"/>
          </a:xfrm>
        </p:spPr>
        <p:txBody>
          <a:bodyPr>
            <a:normAutofit/>
          </a:bodyPr>
          <a:lstStyle/>
          <a:p>
            <a:pPr lvl="0" algn="ctr">
              <a:buNone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Развитие познавательно – исследовательской деятельности </a:t>
            </a:r>
          </a:p>
          <a:p>
            <a:pPr lvl="0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Уровень знаний детей о свойствах и качествах различных материалов.</a:t>
            </a:r>
          </a:p>
          <a:p>
            <a:pPr lvl="0" algn="ctr">
              <a:buNone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Приобщение к социокультурным ценностям</a:t>
            </a:r>
          </a:p>
          <a:p>
            <a:pPr lvl="0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Умение называть свойства и качества различных материалов .</a:t>
            </a:r>
          </a:p>
          <a:p>
            <a:pPr lvl="0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Уровень знаний о видах предметах , облегчающих труд человека в быту. </a:t>
            </a:r>
          </a:p>
          <a:p>
            <a:pPr lvl="0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Формировать знания о профессиях .</a:t>
            </a:r>
          </a:p>
          <a:p>
            <a:pPr>
              <a:buNone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99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8604" y="928646"/>
            <a:ext cx="9144000" cy="1143008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00FF"/>
                </a:solidFill>
              </a:rPr>
              <a:t/>
            </a:r>
            <a:br>
              <a:rPr lang="ru-RU" sz="2400" dirty="0" smtClean="0">
                <a:solidFill>
                  <a:srgbClr val="0000FF"/>
                </a:solidFill>
              </a:rPr>
            </a:br>
            <a:r>
              <a:rPr lang="ru-RU" sz="4000" dirty="0" smtClean="0">
                <a:solidFill>
                  <a:srgbClr val="0000FF"/>
                </a:solidFill>
                <a:effectLst/>
              </a:rPr>
              <a:t>Познавательное развитие</a:t>
            </a:r>
            <a:endParaRPr lang="ru-RU" sz="4000" dirty="0">
              <a:solidFill>
                <a:srgbClr val="0000FF"/>
              </a:solidFill>
              <a:effectLst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28596" y="2071654"/>
            <a:ext cx="8229600" cy="478634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Формирование элементарных математических представлений </a:t>
            </a:r>
          </a:p>
          <a:p>
            <a:pPr lvl="0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Умение считать ( отсчитывать ) в пределах 10. </a:t>
            </a:r>
          </a:p>
          <a:p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Умение сравнивать рядом стоящие числа в пределах 10.</a:t>
            </a:r>
          </a:p>
          <a:p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Умение сравнивать предметы различной величины. </a:t>
            </a:r>
          </a:p>
          <a:p>
            <a:pPr lvl="0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Знания о формах предметов. </a:t>
            </a:r>
          </a:p>
          <a:p>
            <a:pPr lvl="0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Умение определять местонахождение предмета по отношению к себе ,другим людям. </a:t>
            </a:r>
          </a:p>
          <a:p>
            <a:pPr lvl="0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Знания о днях недели ,последовательности частей суток.</a:t>
            </a:r>
          </a:p>
          <a:p>
            <a:pPr lvl="0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Умение устанавливать зависимость между целым множеством и его частями. 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Ознакомление с миром природы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  </a:t>
            </a:r>
          </a:p>
          <a:p>
            <a:pPr lvl="0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Уровень знаний о растительности леса, сада, поля. </a:t>
            </a:r>
          </a:p>
          <a:p>
            <a:pPr lvl="0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Уровень знаний знания о травянистых растениях. </a:t>
            </a:r>
          </a:p>
          <a:p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Уровень знаний о комнатных растениях.</a:t>
            </a:r>
          </a:p>
          <a:p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Уровень знаний  о домашних и диких животных.</a:t>
            </a:r>
          </a:p>
          <a:p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Уровень знаний о пресмыкающихся и насекомых</a:t>
            </a:r>
          </a:p>
          <a:p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Уровень знаний о зимующих птицах.</a:t>
            </a:r>
          </a:p>
          <a:p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Уровень знаний ребенка о различных природных объектах.</a:t>
            </a:r>
          </a:p>
          <a:p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Уровень осведомленности о роли человека в природе.</a:t>
            </a:r>
          </a:p>
          <a:p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Уровень умений устанавливать причинно-следственные связи между природными явлениями. </a:t>
            </a:r>
          </a:p>
          <a:p>
            <a:endParaRPr lang="ru-RU" sz="1400" b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5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80728"/>
            <a:ext cx="9144000" cy="1143008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Речевое развитие</a:t>
            </a:r>
            <a:endParaRPr lang="ru-RU" sz="400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55441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Развитие речи</a:t>
            </a:r>
          </a:p>
          <a:p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Уровень развития связной речи. Формирование словаря.</a:t>
            </a:r>
          </a:p>
          <a:p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Уровень грамматического строя речи.                                                                                               </a:t>
            </a:r>
          </a:p>
          <a:p>
            <a:pPr lvl="0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Уровень развития звуковой культуры речи. </a:t>
            </a:r>
          </a:p>
          <a:p>
            <a:pPr algn="ctr">
              <a:buNone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Чтение художественной литературы </a:t>
            </a:r>
          </a:p>
          <a:p>
            <a:pPr lvl="0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Уровень умения чтения наизусть. </a:t>
            </a:r>
          </a:p>
          <a:p>
            <a:pPr lvl="0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Уровень умений сочинять концовки к сказкам. </a:t>
            </a:r>
          </a:p>
          <a:p>
            <a:pPr lvl="0"/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Уровень умений последовательно, без существенных пропусков пересказывать небольшие </a:t>
            </a:r>
            <a:r>
              <a:rPr lang="ru-RU" sz="14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 литературные произведения. </a:t>
            </a:r>
            <a:endParaRPr lang="ru-RU" sz="1400" b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59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96752"/>
            <a:ext cx="9144000" cy="936104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rgbClr val="0000FF"/>
                </a:solidFill>
                <a:effectLst/>
              </a:rPr>
              <a:t/>
            </a:r>
            <a:br>
              <a:rPr lang="ru-RU" sz="2400" dirty="0" smtClean="0">
                <a:solidFill>
                  <a:srgbClr val="0000FF"/>
                </a:solidFill>
                <a:effectLst/>
              </a:rPr>
            </a:br>
            <a:r>
              <a:rPr lang="ru-RU" sz="4000" dirty="0" smtClean="0">
                <a:solidFill>
                  <a:srgbClr val="0000FF"/>
                </a:solidFill>
                <a:effectLst/>
              </a:rPr>
              <a:t>Художественно-эстетическое развитие</a:t>
            </a:r>
            <a:endParaRPr lang="ru-RU" sz="4000" dirty="0">
              <a:solidFill>
                <a:srgbClr val="0000FF"/>
              </a:solidFill>
              <a:effectLst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768733"/>
          </a:xfrm>
        </p:spPr>
        <p:txBody>
          <a:bodyPr>
            <a:normAutofit fontScale="32500" lnSpcReduction="20000"/>
          </a:bodyPr>
          <a:lstStyle/>
          <a:p>
            <a:pPr algn="ctr">
              <a:buNone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Рисование </a:t>
            </a:r>
          </a:p>
          <a:p>
            <a:pPr lvl="0"/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Умение  правильно передавать в рисунке форму, строение предметов, расположение частей.</a:t>
            </a:r>
          </a:p>
          <a:p>
            <a:pPr lvl="0"/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Умение  создавать узоры по мотивам декоративно-прикладного искусства.</a:t>
            </a:r>
          </a:p>
          <a:p>
            <a:pPr lvl="0"/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Усвоение сенсорных эталонов цвета.</a:t>
            </a:r>
          </a:p>
          <a:p>
            <a:pPr lvl="0"/>
            <a:endParaRPr lang="ru-RU" sz="3500" b="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Аппликация</a:t>
            </a:r>
          </a:p>
          <a:p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Умение создавать изображения , декоративные композиции.</a:t>
            </a:r>
          </a:p>
          <a:p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Умение вырезать одинаковые фигуры или их деталей из бумаги ,сложенной гармошкой. </a:t>
            </a:r>
          </a:p>
          <a:p>
            <a:endParaRPr lang="ru-RU" sz="3500" b="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200" b="0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Прикладное творчество</a:t>
            </a:r>
          </a:p>
          <a:p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Умение  создавать  из бумаги объемные фигуры.</a:t>
            </a:r>
          </a:p>
          <a:p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Умение делать игрушки из природного  материала.</a:t>
            </a:r>
          </a:p>
          <a:p>
            <a:endParaRPr lang="ru-RU" sz="3500" b="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Лепка </a:t>
            </a:r>
          </a:p>
          <a:p>
            <a:pPr lvl="0"/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Умение  лепить предметы, состоящие из нескольких частей .  </a:t>
            </a:r>
          </a:p>
          <a:p>
            <a:pPr lvl="0"/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Умение  создавать небольшие сюжетные композиции 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532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642875"/>
            <a:ext cx="9144000" cy="1143008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0000FF"/>
                </a:solidFill>
              </a:rPr>
              <a:t>Музыкально-художественная деятельность</a:t>
            </a:r>
            <a:endParaRPr lang="ru-RU" sz="4000" dirty="0">
              <a:solidFill>
                <a:srgbClr val="0000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92440" y="3068960"/>
            <a:ext cx="486003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Слушание.</a:t>
            </a:r>
          </a:p>
          <a:p>
            <a:r>
              <a:rPr lang="ru-RU" dirty="0"/>
              <a:t>Пение. </a:t>
            </a:r>
          </a:p>
          <a:p>
            <a:r>
              <a:rPr lang="ru-RU" dirty="0"/>
              <a:t>Песенное творчество.</a:t>
            </a:r>
          </a:p>
          <a:p>
            <a:r>
              <a:rPr lang="ru-RU" dirty="0"/>
              <a:t>Музыкально игровое  и танцевальное творчество.</a:t>
            </a:r>
          </a:p>
          <a:p>
            <a:r>
              <a:rPr lang="ru-RU" dirty="0"/>
              <a:t>Музыкально-ритмические движение.</a:t>
            </a:r>
          </a:p>
          <a:p>
            <a:r>
              <a:rPr lang="ru-RU" dirty="0"/>
              <a:t>Игра на детских музыкальных  инструментах.</a:t>
            </a:r>
          </a:p>
        </p:txBody>
      </p:sp>
    </p:spTree>
    <p:extLst>
      <p:ext uri="{BB962C8B-B14F-4D97-AF65-F5344CB8AC3E}">
        <p14:creationId xmlns:p14="http://schemas.microsoft.com/office/powerpoint/2010/main" val="71636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3000763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33536AC-B4A1-4E0B-B6E7-0186F6B9983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TS030007630</Template>
  <TotalTime>1214</TotalTime>
  <Words>844</Words>
  <Application>Microsoft Office PowerPoint</Application>
  <PresentationFormat>Экран (4:3)</PresentationFormat>
  <Paragraphs>116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TS030007630</vt:lpstr>
      <vt:lpstr>  Возрастные особенности развития детей 5 – 6 лет </vt:lpstr>
      <vt:lpstr>Презентация PowerPoint</vt:lpstr>
      <vt:lpstr> Социально-коммуникативное развитие</vt:lpstr>
      <vt:lpstr> Социально-коммуникативное развитие</vt:lpstr>
      <vt:lpstr>Познавательное развитие</vt:lpstr>
      <vt:lpstr> Познавательное развитие</vt:lpstr>
      <vt:lpstr>Речевое развитие</vt:lpstr>
      <vt:lpstr> Художественно-эстетическое развитие</vt:lpstr>
      <vt:lpstr>Музыкально-художественная деятельность</vt:lpstr>
      <vt:lpstr>Физическое развитие</vt:lpstr>
      <vt:lpstr>Физическое развитие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ВОЗРАСТНЫЕ ОСОБЕННОСТИ В ПЕРВОЙ МЛАДШЕЙ ГРУППЕ</dc:title>
  <dc:creator>User</dc:creator>
  <cp:lastModifiedBy>12345</cp:lastModifiedBy>
  <cp:revision>130</cp:revision>
  <dcterms:created xsi:type="dcterms:W3CDTF">2016-11-09T10:48:06Z</dcterms:created>
  <dcterms:modified xsi:type="dcterms:W3CDTF">2019-07-26T07:39:35Z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TC030007630</vt:lpwstr>
  </property>
</Properties>
</file>