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3" r:id="rId14"/>
    <p:sldId id="282" r:id="rId15"/>
    <p:sldId id="289" r:id="rId16"/>
    <p:sldId id="284" r:id="rId17"/>
    <p:sldId id="285" r:id="rId18"/>
    <p:sldId id="286" r:id="rId19"/>
    <p:sldId id="287" r:id="rId20"/>
    <p:sldId id="288" r:id="rId21"/>
    <p:sldId id="291" r:id="rId22"/>
    <p:sldId id="266" r:id="rId23"/>
    <p:sldId id="25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638" autoAdjust="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7" y="11075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062664" cy="1470025"/>
          </a:xfrm>
        </p:spPr>
        <p:txBody>
          <a:bodyPr>
            <a:prstTxWarp prst="textCanDown">
              <a:avLst/>
            </a:prstTxWarp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solidFill>
                  <a:schemeClr val="accent6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Возрастные особенности  детей 4-5 лет </a:t>
            </a:r>
            <a:endParaRPr lang="ru-RU" b="1" cap="all" dirty="0">
              <a:ln w="0"/>
              <a:solidFill>
                <a:schemeClr val="accent6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323528" y="4653136"/>
            <a:ext cx="5688632" cy="622920"/>
          </a:xfrm>
        </p:spPr>
        <p:txBody>
          <a:bodyPr>
            <a:normAutofit fontScale="92500" lnSpcReduction="10000"/>
          </a:bodyPr>
          <a:lstStyle/>
          <a:p>
            <a:r>
              <a:rPr lang="ru-RU" sz="1800" b="1" dirty="0" smtClean="0">
                <a:solidFill>
                  <a:schemeClr val="tx1"/>
                </a:solidFill>
              </a:rPr>
              <a:t>Подготовили воспитатели группы №10:</a:t>
            </a:r>
          </a:p>
          <a:p>
            <a:r>
              <a:rPr lang="ru-RU" sz="1800" b="1" dirty="0" smtClean="0">
                <a:solidFill>
                  <a:schemeClr val="tx1"/>
                </a:solidFill>
              </a:rPr>
              <a:t>Манцевич Е.Н, Бушуева М.В</a:t>
            </a:r>
            <a:endParaRPr lang="ru-RU" sz="1800" b="1" dirty="0">
              <a:solidFill>
                <a:schemeClr val="tx1"/>
              </a:solidFill>
            </a:endParaRPr>
          </a:p>
        </p:txBody>
      </p:sp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860800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3412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860800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latin typeface="Times New Roman"/>
                <a:ea typeface="Times New Roman"/>
                <a:cs typeface="Times New Roman"/>
              </a:rPr>
              <a:t>В 4-5 лет ребенок воспринимает взрослого как источник новых знаний и очень остро нуждается в уважении взрослого. Близкий взрослый может повлиять на успешность ребенка в коллективе, обогатив игровой и коммуникативный арсенал ребенка. Взрослый должен учить его понимать чувства и желания другого, сопереживать и выражать свое сочувствие и уважение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.</a:t>
            </a:r>
            <a:endParaRPr lang="ru-RU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92348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ea typeface="Times New Roman"/>
                <a:cs typeface="Times New Roman"/>
              </a:rPr>
              <a:t>Как воспитать послушание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ea typeface="Times New Roman"/>
                <a:cs typeface="Times New Roman"/>
              </a:rPr>
              <a:t>: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</p:txBody>
      </p:sp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860800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700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единство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требований приводит к формированию устойчивых привычек;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проявление такта, терпения;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объяснение, почему надо мыть руки, нельзя шуметь, обижать.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Ребенок реагирует не только на то, 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что 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вы потребовали, но и на то, 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как 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(спокойно, ласково или грубо, обидно).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Требования должны выполняться обязательно. Повторить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   еще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раз более категорично. Не послушается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                                –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оставить в покое и не общаться. Важно,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                            чтобы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не накапливался опыт непослушания.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7057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860800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Объяснять причину запретов и запрещать то, что действительно нельзя делать.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Заменить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угрозу обещанием, т.к. невыполнимые угрозы подрывают доверие к родителям.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«Не уберешь игрушки – выкину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»</a:t>
            </a:r>
            <a:r>
              <a:rPr lang="ru-RU" sz="2800" dirty="0" smtClean="0">
                <a:ea typeface="Times New Roman"/>
                <a:cs typeface="Times New Roman"/>
              </a:rPr>
              <a:t>;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«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Перестань реветь – уйду».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Лучше делать упор на «+» – «… не успеем почитать».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Не говорить «Ты грязнуля» – «У тебя грязно».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Дети легче откликаются на ободряющие слова и хуже – на унижающие.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Следует осторожно подходить к использованию запретов и наказаний.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Не спешите с наказаниями – выясните причину. Дети редко действуют преднамеренно.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Угрозы – как приглашение к действию «Вот только сделай» (залезь, сорви, тронь).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Лучше делать акцент на чувствах «Я волнуюсь», «Мне обидно», «Я горжусь».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Положительные поступки ребенка не оставлять без внимания.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Крик действует, пока ребенок к нему не привыкнет. Нужно, чтобы он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  понимал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смысл ваших слов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.</a:t>
            </a:r>
            <a:endParaRPr lang="ru-RU" sz="2800" dirty="0" smtClean="0"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2800" dirty="0" smtClean="0"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100" b="1" dirty="0" smtClean="0">
                <a:latin typeface="Times New Roman"/>
                <a:ea typeface="Times New Roman"/>
              </a:rPr>
              <a:t>Ребенку </a:t>
            </a:r>
            <a:r>
              <a:rPr lang="ru-RU" sz="5100" b="1" dirty="0">
                <a:latin typeface="Times New Roman"/>
                <a:ea typeface="Times New Roman"/>
              </a:rPr>
              <a:t>важно чувствовать </a:t>
            </a:r>
            <a:r>
              <a:rPr lang="ru-RU" sz="5100" b="1" dirty="0" smtClean="0">
                <a:latin typeface="Times New Roman"/>
                <a:ea typeface="Times New Roman"/>
              </a:rPr>
              <a:t>                                  и </a:t>
            </a:r>
            <a:r>
              <a:rPr lang="ru-RU" sz="5100" b="1" dirty="0">
                <a:latin typeface="Times New Roman"/>
                <a:ea typeface="Times New Roman"/>
              </a:rPr>
              <a:t>знать, что его любят. </a:t>
            </a:r>
            <a:endParaRPr lang="ru-RU" sz="5100" b="1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61666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Психическое развитие</a:t>
            </a:r>
            <a:endParaRPr lang="ru-RU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860800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Восприятие: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 5 годам дети, как правило, уже хорошо владеют представлениями об основных цветах, геометрических формах и отношениях величин. Ребёнок уже может целенаправленно наблюдать, рассматривать и искать предметы в окружающем его пространстве. При обследовании несложных предметов он способен придерживаться определённой последовательности: выделять основные части, определять их цвет, форму и величину, а затем — дополнительные части. Восприятие                               в этом возрасте постепенно становится  осмысленным, целенаправленным и   анализирующим.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0703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среднем дошкольном возрасте связь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мышления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 действий сохраняется, но уже не является такой непосредственной, как раньше. Во многих случаях не требуется практического манипулирования с объектом, но во всех случаях ребёнку необходимо отчётливо воспринимать и наглядно представлять этот объект. Мышление детей 4-5 лет протекает в форме наглядных образов, следуя за восприятием. </a:t>
            </a:r>
          </a:p>
        </p:txBody>
      </p:sp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860800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94541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Ребенок должен уметь: </a:t>
            </a:r>
          </a:p>
          <a:p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Складывать разрезанную картинку из 5-6 частей; </a:t>
            </a:r>
          </a:p>
          <a:p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Находить и объяснять несоответствия на рисунках;</a:t>
            </a:r>
          </a:p>
          <a:p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Находить и объяснять отличия между явлениями;</a:t>
            </a:r>
          </a:p>
          <a:p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Находить в группе слов лишнее и суметь объяснить, почему оно лишнее; </a:t>
            </a:r>
          </a:p>
          <a:p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Называть обобщающим словом каждую группу предметов: домашние и дикие животные, птицы, насекомые, ягоды, овощи и фрукты; </a:t>
            </a:r>
          </a:p>
          <a:p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Определять последовательность событий.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860800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94541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860800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 5 годам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внимание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становится всё более устойчивым (занимается интересной деятельностью в течение 15-20 минут) - если ребёнок пошёл за мячом, то уже не будет отвлекаться на другие интересные предметы. Важным показателем развития внимания является то, что к 5 годам в деятельности ребёнка появляется действие по правилу. Именно в этом возрасте дети начинают активно играть в игры с правилами: настольные (лото,                       детское домино) и подвижные                     (прятки, салочки).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81751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5 лет интенсивно развивается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память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ребёнка - он может запомнить уже 5-6 предметов из 10, изображённых на предъявляемых ему картинках. Цепкая память позволяет ребёнку 4-5 лет многое запоминать, он легко выучивает наизусть стихи и может выразительно читать их на публике.</a:t>
            </a:r>
            <a:endParaRPr lang="ru-RU" dirty="0"/>
          </a:p>
        </p:txBody>
      </p:sp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860800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56484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860800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возрасте 4-5 лет преобладает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воображение,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воссоздающее образы, которые описываются в стихах, рассказах взрослого, встречаются в мультфильмах и т. д. Особенности образов воображения зависят от опыта ребёнка: в них часто смешивается реальное и сказочное, фантастическое. Однако образы у ребёнка 4-5 лет разрозненны и зависят от меняющихся внешних условий.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6484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Дети среднего дошкольного возраста свободно ведут счет в пределах 5, видят геометрические фигуры в окружающих предметах. Правильно называют времена года, части суток. Различают правую и левую руку.</a:t>
            </a:r>
            <a:endParaRPr lang="ru-RU" dirty="0"/>
          </a:p>
        </p:txBody>
      </p:sp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860800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5648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solidFill>
                  <a:schemeClr val="accent6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Психологический портрет</a:t>
            </a:r>
            <a:endParaRPr lang="ru-RU" b="1" cap="all" dirty="0">
              <a:ln w="0"/>
              <a:solidFill>
                <a:schemeClr val="accent6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860800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latin typeface="Times New Roman"/>
                <a:ea typeface="Times New Roman"/>
                <a:cs typeface="Times New Roman"/>
              </a:rPr>
              <a:t>Период от 4 до 5 лет – продолжение периода самоутверждения. Ребенок приписывает себе качества, которыми не обладает, но хотел бы обладать. Твердит, что он самый-самый (смелый, сильный, ловкий). И верит в это, 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и 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обижается, когда ему не верят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.</a:t>
            </a:r>
            <a:endParaRPr lang="ru-RU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756337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Эмоции.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4-летние дети – уравновешенные и жизнерадостные существа. Главными источниками эмоций – жизненные ситуации, система взаимоотношений, в которую попадают люди. Это любовь и вражда, страх и помощь, справедливость и несправедливость. Отношения со сверстниками начинают вызывать сильные эмоции.</a:t>
            </a:r>
          </a:p>
        </p:txBody>
      </p:sp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860800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56484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308896"/>
            <a:ext cx="2876129" cy="2876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ea typeface="Times New Roman"/>
                <a:cs typeface="Times New Roman" pitchFamily="18" charset="0"/>
              </a:rPr>
              <a:t>Мелкая и крупная моторика 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3610744" cy="4929411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9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Завязывать </a:t>
            </a:r>
            <a:r>
              <a:rPr lang="ru-RU" sz="2900" dirty="0">
                <a:latin typeface="Times New Roman" pitchFamily="18" charset="0"/>
                <a:ea typeface="Times New Roman"/>
                <a:cs typeface="Times New Roman" pitchFamily="18" charset="0"/>
              </a:rPr>
              <a:t>узлы на толстой </a:t>
            </a:r>
            <a:r>
              <a:rPr lang="ru-RU" sz="29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веревке;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9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Резать ножницами;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9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Лепить </a:t>
            </a:r>
            <a:r>
              <a:rPr lang="ru-RU" sz="2900" dirty="0">
                <a:latin typeface="Times New Roman" pitchFamily="18" charset="0"/>
                <a:ea typeface="Times New Roman"/>
                <a:cs typeface="Times New Roman" pitchFamily="18" charset="0"/>
              </a:rPr>
              <a:t>из пластилина и глины фигурки животных, различные предметы; </a:t>
            </a:r>
            <a:endParaRPr lang="ru-RU" sz="29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9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Проводить </a:t>
            </a:r>
            <a:r>
              <a:rPr lang="ru-RU" sz="2900" dirty="0">
                <a:latin typeface="Times New Roman" pitchFamily="18" charset="0"/>
                <a:ea typeface="Times New Roman"/>
                <a:cs typeface="Times New Roman" pitchFamily="18" charset="0"/>
              </a:rPr>
              <a:t>линии точно по точкам, не отрывая </a:t>
            </a:r>
            <a:r>
              <a:rPr lang="ru-RU" sz="29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карандаш;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9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Аккуратно </a:t>
            </a:r>
            <a:r>
              <a:rPr lang="ru-RU" sz="2900" dirty="0">
                <a:latin typeface="Times New Roman" pitchFamily="18" charset="0"/>
                <a:ea typeface="Times New Roman"/>
                <a:cs typeface="Times New Roman" pitchFamily="18" charset="0"/>
              </a:rPr>
              <a:t>раскрашивать картинки не выходя за контур. 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4067944" y="1124744"/>
            <a:ext cx="4896544" cy="5001419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Надевать и снимать лыжи, ходить по ровной лыжне, ступающим и ходящим шагом; </a:t>
            </a:r>
          </a:p>
          <a:p>
            <a:r>
              <a:rPr lang="ru-RU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Садиться на велосипед и сходить с него, кататься на 2-х колесном велосипеде по прямой;</a:t>
            </a:r>
          </a:p>
          <a:p>
            <a:r>
              <a:rPr lang="ru-RU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Самостоятельно одеваться и раздеваться;</a:t>
            </a:r>
          </a:p>
          <a:p>
            <a:r>
              <a:rPr lang="ru-RU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Самостоятельно есть, и пить, правильно пользоваться вилкой, помогать накрывать на стол;</a:t>
            </a:r>
          </a:p>
          <a:p>
            <a:r>
              <a:rPr lang="ru-RU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Самостоятельно мыть руки и лицо, чистить зубы. </a:t>
            </a:r>
            <a:endParaRPr lang="ru-RU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41375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Нельзя заниматься с ребенком, если у вас плохое настроение. Лучше отложить занятие и в том случае, если малыш чем-то расстроен или болен. Только положительные эмоции обеспечивают эффективность и высокую результативность занятия.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860800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16213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11560" y="2348880"/>
            <a:ext cx="8229600" cy="1143000"/>
          </a:xfrm>
        </p:spPr>
        <p:txBody>
          <a:bodyPr>
            <a:prstTxWarp prst="textArchDown">
              <a:avLst/>
            </a:prstTxWarp>
            <a:normAutofit/>
          </a:bodyPr>
          <a:lstStyle/>
          <a:p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Спасибо за внимание!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860800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868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860800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ea typeface="Times New Roman"/>
                <a:cs typeface="Times New Roman" pitchFamily="18" charset="0"/>
              </a:rPr>
              <a:t>Чтобы привлечь к себе своих родителей, малыш способен на любые трюки, вплоть до капризов и продуманных истерик. Хотя он уже усвоил нравственные нормы. </a:t>
            </a:r>
            <a:endParaRPr lang="ru-RU" sz="28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latin typeface="Times New Roman" pitchFamily="18" charset="0"/>
                <a:ea typeface="Times New Roman"/>
                <a:cs typeface="Times New Roman" pitchFamily="18" charset="0"/>
              </a:rPr>
              <a:t>Весь в эмоциях: то загорается, то потухает. Он уже умеет скрыть обиду, сдержать слезы или страх. Может быть  то </a:t>
            </a:r>
            <a:r>
              <a:rPr lang="ru-RU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всемогущим, то </a:t>
            </a:r>
            <a:r>
              <a:rPr lang="ru-RU" sz="2800" dirty="0">
                <a:latin typeface="Times New Roman" pitchFamily="18" charset="0"/>
                <a:ea typeface="Times New Roman"/>
                <a:cs typeface="Times New Roman" pitchFamily="18" charset="0"/>
              </a:rPr>
              <a:t>неуверенным и застенчивым</a:t>
            </a:r>
            <a:r>
              <a:rPr lang="ru-RU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11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860800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5793507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ru-RU" sz="2600" dirty="0">
                <a:latin typeface="Times New Roman" pitchFamily="18" charset="0"/>
                <a:ea typeface="Times New Roman"/>
                <a:cs typeface="Times New Roman" pitchFamily="18" charset="0"/>
              </a:rPr>
              <a:t>В 5 лет – пик страхов. В 4-5 лет – страх темноты, глубины, одиночества, сказочных персонажей, воров, нападения, пожаров. Больше всего ребенка мучает страх наказания родителями за шалости и баловство</a:t>
            </a:r>
            <a:r>
              <a:rPr lang="ru-RU" sz="2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ru-RU" sz="2600" dirty="0">
                <a:latin typeface="Times New Roman" pitchFamily="18" charset="0"/>
                <a:ea typeface="Times New Roman"/>
                <a:cs typeface="Times New Roman" pitchFamily="18" charset="0"/>
              </a:rPr>
              <a:t>Формируются стереотипы полового поведения: девочки предпочитают тихие «семейные» игры, а мальчики – азартные, соревновательные, технические средства.</a:t>
            </a:r>
            <a:endParaRPr lang="ru-RU" sz="26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ru-RU" sz="2600" dirty="0">
                <a:latin typeface="Times New Roman" pitchFamily="18" charset="0"/>
                <a:ea typeface="Times New Roman"/>
                <a:cs typeface="Times New Roman" pitchFamily="18" charset="0"/>
              </a:rPr>
              <a:t>В игре обычно формируется самооценка. К 5 годам ребенок знает себе цену. И в игре уже проявляется – лидер он или нет, в чем слабости </a:t>
            </a:r>
            <a:r>
              <a:rPr lang="ru-RU" sz="2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его                  </a:t>
            </a:r>
            <a:r>
              <a:rPr lang="ru-RU" sz="2600" dirty="0">
                <a:latin typeface="Times New Roman" pitchFamily="18" charset="0"/>
                <a:ea typeface="Times New Roman"/>
                <a:cs typeface="Times New Roman" pitchFamily="18" charset="0"/>
              </a:rPr>
              <a:t>характера, в чем сила</a:t>
            </a:r>
            <a:r>
              <a:rPr lang="ru-RU" sz="2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ru-RU" sz="26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5582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860800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579350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000" dirty="0">
                <a:latin typeface="Times New Roman" pitchFamily="18" charset="0"/>
                <a:ea typeface="Times New Roman"/>
                <a:cs typeface="Times New Roman" pitchFamily="18" charset="0"/>
              </a:rPr>
              <a:t>Умнеет на глазах, словарный запас растет. Что будет? Зачем? Для чего? Появляются успехи в рисовании, лепке, гимнастике, танцах.</a:t>
            </a:r>
            <a:endParaRPr lang="ru-RU" sz="3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000" dirty="0">
                <a:latin typeface="Times New Roman" pitchFamily="18" charset="0"/>
                <a:ea typeface="Times New Roman"/>
                <a:cs typeface="Times New Roman" pitchFamily="18" charset="0"/>
              </a:rPr>
              <a:t>После 4,5 лет многие дети начинают проявлять активный интерес к буквам и цифрам. Не тормозите искусственно процесс развития детей, но и не форсируйте его. Не следует ставить задачу научить их читать как можно раньше. С каждым ребенком действуйте, </a:t>
            </a:r>
            <a:r>
              <a:rPr lang="ru-RU" sz="3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исходя из </a:t>
            </a:r>
            <a:r>
              <a:rPr lang="ru-RU" sz="3000" dirty="0">
                <a:latin typeface="Times New Roman" pitchFamily="18" charset="0"/>
                <a:ea typeface="Times New Roman"/>
                <a:cs typeface="Times New Roman" pitchFamily="18" charset="0"/>
              </a:rPr>
              <a:t>его </a:t>
            </a:r>
            <a:r>
              <a:rPr lang="ru-RU" sz="3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темпа </a:t>
            </a:r>
            <a:r>
              <a:rPr lang="ru-RU" sz="3000" dirty="0">
                <a:latin typeface="Times New Roman" pitchFamily="18" charset="0"/>
                <a:ea typeface="Times New Roman"/>
                <a:cs typeface="Times New Roman" pitchFamily="18" charset="0"/>
              </a:rPr>
              <a:t>запоминания и степенью </a:t>
            </a:r>
            <a:r>
              <a:rPr lang="ru-RU" sz="3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                 заинтересованности </a:t>
            </a:r>
            <a:r>
              <a:rPr lang="ru-RU" sz="3000" dirty="0">
                <a:latin typeface="Times New Roman" pitchFamily="18" charset="0"/>
                <a:ea typeface="Times New Roman"/>
                <a:cs typeface="Times New Roman" pitchFamily="18" charset="0"/>
              </a:rPr>
              <a:t>в таких </a:t>
            </a:r>
            <a:r>
              <a:rPr lang="ru-RU" sz="3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                               занятиях.</a:t>
            </a:r>
            <a:endParaRPr lang="ru-RU" sz="30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260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860800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latin typeface="Times New Roman" pitchFamily="18" charset="0"/>
                <a:ea typeface="Times New Roman"/>
                <a:cs typeface="Times New Roman" pitchFamily="18" charset="0"/>
              </a:rPr>
              <a:t>Недостатки воспитания к этому возрасту начинают оформляться в устойчивые неприятные черты характера. Важно воспринимать эти черты именно как следствие неправильного воспитания. Мягко и деликатно корректируйте неприятные проявления, учитывая индивидуальные особенности, темперамент и </a:t>
            </a:r>
            <a:r>
              <a:rPr lang="ru-RU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принимайте </a:t>
            </a:r>
            <a:r>
              <a:rPr lang="ru-RU" sz="2800" dirty="0">
                <a:latin typeface="Times New Roman" pitchFamily="18" charset="0"/>
                <a:ea typeface="Times New Roman"/>
                <a:cs typeface="Times New Roman" pitchFamily="18" charset="0"/>
              </a:rPr>
              <a:t>ребенка независимо от его поведения</a:t>
            </a:r>
            <a:r>
              <a:rPr lang="ru-RU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655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40960" cy="922114"/>
          </a:xfrm>
        </p:spPr>
        <p:txBody>
          <a:bodyPr>
            <a:noAutofit/>
          </a:bodyPr>
          <a:lstStyle/>
          <a:p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Взаимоотношения со сверстниками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860800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На 5-м году жизни меняется характер взаимоотношений с детьми. Ребенок уже не может обходиться без ровесников. Общение с вами, даже очень занимательное, не способно заменить общение со сверстниками. Это связано с переходом к совместной игре и эпизодическому неигровому общению со сверстниками в форме обмена мнениями, информацией, демонстрации своих знаний. Сверстник становится интересен как партнер по играм.  Сюжетно-ролевые игры на 1-м месте. Нельзя играть во «врача» без «пациента», в «продавца» без «покупателя», в «маму» без «детей». Около 4-х лет партнером по игре могла быть игрушка, а теперь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                             появился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интерес к взаимодействию с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                         настоящим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партнером сверстником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.</a:t>
            </a:r>
            <a:endParaRPr lang="ru-RU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95175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860800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latin typeface="Times New Roman"/>
                <a:ea typeface="Times New Roman"/>
                <a:cs typeface="Times New Roman"/>
              </a:rPr>
              <a:t>Возрастает сопереживание сверстнику. Однако, оно зачастую неадекватно – успехи сверстника могут огорчать, а неудачи – радовать. Дети начинают хвастать, завидовать, конкурировать, конфликтовать. Сверстник становится предметом постоянного сравнения с собой. Достоинства, которыми обладает ребенок, приобретают значимость, только когда их оценивает кто-то другой. Потребность в признании 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                           и 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уважении сверстников 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                         оказывается 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главной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.</a:t>
            </a:r>
            <a:endParaRPr lang="ru-RU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12019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5" descr="Описание: http://i026.radikal.ru/1106/86/ae1e62bb20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Взаимоотношения с родителями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latin typeface="Times New Roman"/>
                <a:ea typeface="Times New Roman"/>
                <a:cs typeface="Times New Roman"/>
              </a:rPr>
              <a:t>Воспитывают до 5 лет, потом уже перевоспитывают. 5 лет – это последний возраст, когда ребенок безгранично и во всем доверяет своим родителям и другим близким взрослым. Потом такого уже не будет. 5-летнему важна оценка значимого взрослого.</a:t>
            </a:r>
            <a:endParaRPr lang="ru-RU" sz="2800" dirty="0">
              <a:ea typeface="Calibri"/>
              <a:cs typeface="Times New Roman"/>
            </a:endParaRPr>
          </a:p>
        </p:txBody>
      </p:sp>
      <p:pic>
        <p:nvPicPr>
          <p:cNvPr id="5" name="Рисунок 6" descr="laksiq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3860800"/>
            <a:ext cx="33242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7945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1334</Words>
  <Application>Microsoft Office PowerPoint</Application>
  <PresentationFormat>Экран (4:3)</PresentationFormat>
  <Paragraphs>67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Возрастные особенности  детей 4-5 лет </vt:lpstr>
      <vt:lpstr>Психологический портрет</vt:lpstr>
      <vt:lpstr>Презентация PowerPoint</vt:lpstr>
      <vt:lpstr>Презентация PowerPoint</vt:lpstr>
      <vt:lpstr>Презентация PowerPoint</vt:lpstr>
      <vt:lpstr>Презентация PowerPoint</vt:lpstr>
      <vt:lpstr>Взаимоотношения со сверстниками</vt:lpstr>
      <vt:lpstr>Презентация PowerPoint</vt:lpstr>
      <vt:lpstr>Взаимоотношения с родителями</vt:lpstr>
      <vt:lpstr>Презентация PowerPoint</vt:lpstr>
      <vt:lpstr>Как воспитать послушание:</vt:lpstr>
      <vt:lpstr>Презентация PowerPoint</vt:lpstr>
      <vt:lpstr>Психическое развитие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Мелкая и крупная моторика 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Возрастные особенности детей 4-5 лет</dc:title>
  <cp:lastModifiedBy>Image&amp;Matros ®</cp:lastModifiedBy>
  <cp:revision>47</cp:revision>
  <dcterms:modified xsi:type="dcterms:W3CDTF">2018-06-17T07:56:14Z</dcterms:modified>
</cp:coreProperties>
</file>