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62;&#1080;&#1084;&#1073;&#1072;&#1083;\&#1056;&#1072;&#1073;&#1086;&#1095;&#1080;&#1081;%20&#1089;&#1090;&#1086;&#1083;\&#1044;&#1045;&#1058;&#1057;&#1050;&#1048;&#1049;%20&#1057;&#1040;&#1044;%20&#1052;&#1048;&#1053;&#1059;&#1057;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62;&#1080;&#1084;&#1073;&#1072;&#1083;\&#1056;&#1072;&#1073;&#1086;&#1095;&#1080;&#1081;%20&#1089;&#1090;&#1086;&#1083;\&#1044;&#1045;&#1058;&#1057;&#1050;&#1048;&#1049;%20&#1057;&#1040;&#1044;%20&#1052;&#1048;&#1053;&#1059;&#1057;.wa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62;&#1080;&#1084;&#1073;&#1072;&#1083;\&#1056;&#1072;&#1073;&#1086;&#1095;&#1080;&#1081;%20&#1089;&#1090;&#1086;&#1083;\&#1044;&#1045;&#1058;&#1057;&#1050;&#1048;&#1049;%20&#1057;&#1040;&#1044;%20&#1052;&#1048;&#1053;&#1059;&#1057;.wa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62;&#1080;&#1084;&#1073;&#1072;&#1083;\&#1056;&#1072;&#1073;&#1086;&#1095;&#1080;&#1081;%20&#1089;&#1090;&#1086;&#1083;\&#1044;&#1045;&#1058;&#1057;&#1050;&#1048;&#1049;%20&#1057;&#1040;&#1044;%20&#1052;&#1048;&#1053;&#1059;&#1057;.wa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62;&#1080;&#1084;&#1073;&#1072;&#1083;\&#1056;&#1072;&#1073;&#1086;&#1095;&#1080;&#1081;%20&#1089;&#1090;&#1086;&#1083;\&#1044;&#1045;&#1058;&#1057;&#1050;&#1048;&#1049;%20&#1057;&#1040;&#1044;%20&#1052;&#1048;&#1053;&#1059;&#1057;.wa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62;&#1080;&#1084;&#1073;&#1072;&#1083;\&#1056;&#1072;&#1073;&#1086;&#1095;&#1080;&#1081;%20&#1089;&#1090;&#1086;&#1083;\&#1044;&#1045;&#1058;&#1057;&#1050;&#1048;&#1049;%20&#1057;&#1040;&#1044;%20&#1052;&#1048;&#1053;&#1059;&#1057;.wa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ДЕТСКИЙ САД МИНУС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ОЛОТ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4724400"/>
            <a:ext cx="708909" cy="533400"/>
          </a:xfrm>
          <a:prstGeom prst="rect">
            <a:avLst/>
          </a:prstGeom>
        </p:spPr>
      </p:pic>
      <p:pic>
        <p:nvPicPr>
          <p:cNvPr id="7" name="Рисунок 6" descr="0_6d42c_a6aa8765_L.jp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2400" y="152400"/>
            <a:ext cx="6349207" cy="6553200"/>
          </a:xfrm>
          <a:prstGeom prst="rect">
            <a:avLst/>
          </a:prstGeom>
        </p:spPr>
      </p:pic>
      <p:pic>
        <p:nvPicPr>
          <p:cNvPr id="8" name="Рисунок 7" descr="0_6d42e_a8b42f89_L.jp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5560466"/>
            <a:ext cx="5029201" cy="1297534"/>
          </a:xfrm>
          <a:prstGeom prst="rect">
            <a:avLst/>
          </a:prstGeom>
        </p:spPr>
      </p:pic>
      <p:pic>
        <p:nvPicPr>
          <p:cNvPr id="9" name="Рисунок 8" descr="0_7714d_e36d2391_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04800" y="762000"/>
            <a:ext cx="2555488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533401"/>
            <a:ext cx="6629400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zbuka04" pitchFamily="2" charset="0"/>
              </a:rPr>
              <a:t> </a:t>
            </a:r>
          </a:p>
          <a:p>
            <a:pPr algn="ctr"/>
            <a:endParaRPr lang="ru-RU" sz="6000" b="1" dirty="0" smtClean="0">
              <a:solidFill>
                <a:srgbClr val="7030A0"/>
              </a:solidFill>
              <a:latin typeface="Azbuka04" pitchFamily="2" charset="0"/>
            </a:endParaRPr>
          </a:p>
          <a:p>
            <a:pPr algn="ctr"/>
            <a:endParaRPr lang="ru-RU" sz="6000" b="1" dirty="0" smtClean="0">
              <a:solidFill>
                <a:srgbClr val="7030A0"/>
              </a:solidFill>
              <a:latin typeface="Azbuka04" pitchFamily="2" charset="0"/>
            </a:endParaRPr>
          </a:p>
        </p:txBody>
      </p:sp>
      <p:pic>
        <p:nvPicPr>
          <p:cNvPr id="12" name="Picture 9" descr="C:\Documents and Settings\Admin\Рабочий стол\СКАЗКИ  КЛИПАТРЫ\0_76635_e0fd7fb0_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4114800"/>
            <a:ext cx="2438400" cy="23622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219200" y="304801"/>
            <a:ext cx="7696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автономное дошкольное образовательное учреждение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город Ирбит« Детский сад  №25»</a:t>
            </a:r>
          </a:p>
          <a:p>
            <a:pPr algn="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родителей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Помощь родителям в период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«кризиса трёх лет». </a:t>
            </a: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Составители:  </a:t>
            </a:r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Цымбал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Екатерина  Игоревна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Ларионова Светлана Ефимовна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Ирбит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2018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188"/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ДЕТСКИЙ САД МИНУС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ОЛОТ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pic>
        <p:nvPicPr>
          <p:cNvPr id="7" name="Рисунок 6" descr="0_6d42c_a6aa8765_L.jp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2400" y="152400"/>
            <a:ext cx="6349207" cy="6553200"/>
          </a:xfrm>
          <a:prstGeom prst="rect">
            <a:avLst/>
          </a:prstGeom>
        </p:spPr>
      </p:pic>
      <p:pic>
        <p:nvPicPr>
          <p:cNvPr id="8" name="Рисунок 7" descr="0_6d42e_a8b42f89_L.jp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5560466"/>
            <a:ext cx="5029201" cy="1297534"/>
          </a:xfrm>
          <a:prstGeom prst="rect">
            <a:avLst/>
          </a:prstGeom>
        </p:spPr>
      </p:pic>
      <p:pic>
        <p:nvPicPr>
          <p:cNvPr id="9" name="Рисунок 8" descr="0_7714d_e36d2391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62000" y="381000"/>
            <a:ext cx="1703659" cy="167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533401"/>
            <a:ext cx="6629400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zbuka04" pitchFamily="2" charset="0"/>
              </a:rPr>
              <a:t> </a:t>
            </a:r>
          </a:p>
          <a:p>
            <a:pPr algn="ctr"/>
            <a:endParaRPr lang="ru-RU" sz="6000" b="1" dirty="0" smtClean="0">
              <a:solidFill>
                <a:srgbClr val="7030A0"/>
              </a:solidFill>
              <a:latin typeface="Azbuka04" pitchFamily="2" charset="0"/>
            </a:endParaRPr>
          </a:p>
          <a:p>
            <a:pPr algn="ctr"/>
            <a:endParaRPr lang="ru-RU" sz="6000" b="1" dirty="0" smtClean="0">
              <a:solidFill>
                <a:srgbClr val="7030A0"/>
              </a:solidFill>
              <a:latin typeface="Azbuka04" pitchFamily="2" charset="0"/>
            </a:endParaRPr>
          </a:p>
        </p:txBody>
      </p:sp>
      <p:pic>
        <p:nvPicPr>
          <p:cNvPr id="12" name="Picture 9" descr="C:\Documents and Settings\Admin\Рабочий стол\СКАЗКИ  КЛИПАТРЫ\0_76635_e0fd7fb0_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5257800"/>
            <a:ext cx="1179871" cy="1143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048000" y="381000"/>
            <a:ext cx="55626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Кризис – важный этап в психологическом развитии ребёнка, переход на новую возрастную ступень.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одной стороны кризисы необходимы: они являются этапом смены ведущей деятельности, с другой – это сложный период для ребёнка и окружающих его взрослых.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Кризис 3 лет протекает у всех детей по-разному и выход из него зависит от того, насколько правильно организованы действия взрослых.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0" descr="69260993_0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6354" y="4114800"/>
            <a:ext cx="119162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2" descr="karanda140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5387390"/>
            <a:ext cx="3200400" cy="78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188"/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ДЕТСКИЙ САД МИНУС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ОЛОТ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pic>
        <p:nvPicPr>
          <p:cNvPr id="7" name="Рисунок 6" descr="0_6d42c_a6aa8765_L.jp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2400" y="152400"/>
            <a:ext cx="6349207" cy="6553200"/>
          </a:xfrm>
          <a:prstGeom prst="rect">
            <a:avLst/>
          </a:prstGeom>
        </p:spPr>
      </p:pic>
      <p:pic>
        <p:nvPicPr>
          <p:cNvPr id="8" name="Рисунок 7" descr="0_6d42e_a8b42f89_L.jp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5560466"/>
            <a:ext cx="5029201" cy="1297534"/>
          </a:xfrm>
          <a:prstGeom prst="rect">
            <a:avLst/>
          </a:prstGeom>
        </p:spPr>
      </p:pic>
      <p:pic>
        <p:nvPicPr>
          <p:cNvPr id="9" name="Рисунок 8" descr="0_7714d_e36d2391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62000" y="381000"/>
            <a:ext cx="1703659" cy="167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533401"/>
            <a:ext cx="6629400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zbuka04" pitchFamily="2" charset="0"/>
              </a:rPr>
              <a:t> </a:t>
            </a:r>
          </a:p>
          <a:p>
            <a:pPr algn="ctr"/>
            <a:endParaRPr lang="ru-RU" sz="6000" b="1" dirty="0" smtClean="0">
              <a:solidFill>
                <a:srgbClr val="7030A0"/>
              </a:solidFill>
              <a:latin typeface="Azbuka04" pitchFamily="2" charset="0"/>
            </a:endParaRPr>
          </a:p>
          <a:p>
            <a:pPr algn="ctr"/>
            <a:endParaRPr lang="ru-RU" sz="6000" b="1" dirty="0" smtClean="0">
              <a:solidFill>
                <a:srgbClr val="7030A0"/>
              </a:solidFill>
              <a:latin typeface="Azbuka04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19400" y="304801"/>
            <a:ext cx="58674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Кризис 3 лет сопровождается массой позитивных и негативных изменений в детском организме, но все трудности носят временный характер.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период протекания кризиса наблюдается повышенная чувствительность мозга к воздействиям окружающей среды, ранимость центральной нервной системы, подверженность заболеваниям.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поведении малыша проявляются признаки негативизма, он противопоставляет себя взрослым, перестаёт выполнять их просьбы, стремиться сделать всё наоборот. Также, он проявляет упрямство, строптивость, своеволие, обесценивание личности близких, деспотическое их подавление - когда вся семья должна удовлетворять все просьбы, иначе может произойти истерика. Ребёнок пытается любой ценой завоевать самостоятельность и самоутвердиться. Он бурно реагирует на оценки, становится злопамятным и обидчивым, начинает хитрить.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0" descr="69260993_0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3733800"/>
            <a:ext cx="135051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2" descr="karanda140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5943600"/>
            <a:ext cx="2362200" cy="68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188"/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ДЕТСКИЙ САД МИНУС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ОЛОТ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pic>
        <p:nvPicPr>
          <p:cNvPr id="7" name="Рисунок 6" descr="0_6d42c_a6aa8765_L.jp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2400" y="152400"/>
            <a:ext cx="6349207" cy="6553200"/>
          </a:xfrm>
          <a:prstGeom prst="rect">
            <a:avLst/>
          </a:prstGeom>
        </p:spPr>
      </p:pic>
      <p:pic>
        <p:nvPicPr>
          <p:cNvPr id="8" name="Рисунок 7" descr="0_6d42e_a8b42f89_L.jp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5560466"/>
            <a:ext cx="5029201" cy="1297534"/>
          </a:xfrm>
          <a:prstGeom prst="rect">
            <a:avLst/>
          </a:prstGeom>
        </p:spPr>
      </p:pic>
      <p:pic>
        <p:nvPicPr>
          <p:cNvPr id="9" name="Рисунок 8" descr="0_7714d_e36d2391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62000" y="381000"/>
            <a:ext cx="1703659" cy="167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533401"/>
            <a:ext cx="6629400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zbuka04" pitchFamily="2" charset="0"/>
              </a:rPr>
              <a:t> </a:t>
            </a:r>
          </a:p>
          <a:p>
            <a:pPr algn="ctr"/>
            <a:endParaRPr lang="ru-RU" sz="6000" b="1" dirty="0" smtClean="0">
              <a:solidFill>
                <a:srgbClr val="7030A0"/>
              </a:solidFill>
              <a:latin typeface="Azbuka04" pitchFamily="2" charset="0"/>
            </a:endParaRPr>
          </a:p>
          <a:p>
            <a:pPr algn="ctr"/>
            <a:endParaRPr lang="ru-RU" sz="6000" b="1" dirty="0" smtClean="0">
              <a:solidFill>
                <a:srgbClr val="7030A0"/>
              </a:solidFill>
              <a:latin typeface="Azbuka04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19400" y="304801"/>
            <a:ext cx="60198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Поэтому, если вы увидели, что ваш ребёнок резко изменился, постарайтесь выработать правильную линию поведения, станьте более гибкими в воспитательных мероприятиях, расширяйте права и обязанности малыша и в пределах разумного дайте ему большую самостоятельность.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Знайте, что он не просто соглашается с вами, он испытывает ваш характер, терпение. Не сердитесь на него. Ведь мы сами приучили его к тому, что любое его желание –как приказ. И вдруг ему в чём – то отказывают.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Кризис 3 лет – это прежде всего кризис социальных отношений и протекает он остро только в том случае, если взрослые пытаются сдерживать самостоятельность и активность ребёнка.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0" descr="69260993_0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1550" y="3657600"/>
            <a:ext cx="139023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2" descr="karanda140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5743460"/>
            <a:ext cx="3048000" cy="8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188"/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ДЕТСКИЙ САД МИНУС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ОЛОТ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pic>
        <p:nvPicPr>
          <p:cNvPr id="7" name="Рисунок 6" descr="0_6d42c_a6aa8765_L.jp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2400" y="152400"/>
            <a:ext cx="6349207" cy="6553200"/>
          </a:xfrm>
          <a:prstGeom prst="rect">
            <a:avLst/>
          </a:prstGeom>
        </p:spPr>
      </p:pic>
      <p:pic>
        <p:nvPicPr>
          <p:cNvPr id="8" name="Рисунок 7" descr="0_6d42e_a8b42f89_L.jp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5560466"/>
            <a:ext cx="5029201" cy="1297534"/>
          </a:xfrm>
          <a:prstGeom prst="rect">
            <a:avLst/>
          </a:prstGeom>
        </p:spPr>
      </p:pic>
      <p:pic>
        <p:nvPicPr>
          <p:cNvPr id="9" name="Рисунок 8" descr="0_7714d_e36d2391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62000" y="381000"/>
            <a:ext cx="1703659" cy="167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533401"/>
            <a:ext cx="6629400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zbuka04" pitchFamily="2" charset="0"/>
              </a:rPr>
              <a:t> </a:t>
            </a:r>
          </a:p>
          <a:p>
            <a:pPr algn="ctr"/>
            <a:endParaRPr lang="ru-RU" sz="6000" b="1" dirty="0" smtClean="0">
              <a:solidFill>
                <a:srgbClr val="7030A0"/>
              </a:solidFill>
              <a:latin typeface="Azbuka04" pitchFamily="2" charset="0"/>
            </a:endParaRPr>
          </a:p>
          <a:p>
            <a:pPr algn="ctr"/>
            <a:endParaRPr lang="ru-RU" sz="6000" b="1" dirty="0" smtClean="0">
              <a:solidFill>
                <a:srgbClr val="7030A0"/>
              </a:solidFill>
              <a:latin typeface="Azbuka04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7000" y="304800"/>
            <a:ext cx="6172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</a:t>
            </a:r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Чтобы кризис прошёл благополучно, рекомендуем родителям придерживаться следующих правил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поведения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замечайте позитивные изменения и меняйте прежний стиль взаимоотношений;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не ругайте и не наказывайте ребёнка за все неприятные для вас проявления самостоятельности;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дома создайте такие условия, в которых ребёнок ощущал бы, что он уже взрослый, а не малыш; расширяйте в пределах разумного его права и обязанности;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учитывайте потребности ребёнка, организуя общение с ним;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уважайте ребёнка и учите уважать других;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руководствуйтесь едиными, понятными для ребёнка, требованиями;</a:t>
            </a:r>
          </a:p>
        </p:txBody>
      </p:sp>
      <p:pic>
        <p:nvPicPr>
          <p:cNvPr id="16" name="Рисунок 10" descr="69260993_0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1550" y="3657600"/>
            <a:ext cx="139023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2" descr="karanda140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5810172"/>
            <a:ext cx="2819400" cy="82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188"/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ДЕТСКИЙ САД МИНУС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ОЛОТ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pic>
        <p:nvPicPr>
          <p:cNvPr id="7" name="Рисунок 6" descr="0_6d42c_a6aa8765_L.jp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2400" y="152400"/>
            <a:ext cx="6349207" cy="6553200"/>
          </a:xfrm>
          <a:prstGeom prst="rect">
            <a:avLst/>
          </a:prstGeom>
        </p:spPr>
      </p:pic>
      <p:pic>
        <p:nvPicPr>
          <p:cNvPr id="8" name="Рисунок 7" descr="0_6d42e_a8b42f89_L.jp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5560466"/>
            <a:ext cx="5029201" cy="1297534"/>
          </a:xfrm>
          <a:prstGeom prst="rect">
            <a:avLst/>
          </a:prstGeom>
        </p:spPr>
      </p:pic>
      <p:pic>
        <p:nvPicPr>
          <p:cNvPr id="9" name="Рисунок 8" descr="0_7714d_e36d2391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62000" y="381000"/>
            <a:ext cx="1703659" cy="167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533401"/>
            <a:ext cx="6629400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zbuka04" pitchFamily="2" charset="0"/>
              </a:rPr>
              <a:t> </a:t>
            </a:r>
          </a:p>
          <a:p>
            <a:pPr algn="ctr"/>
            <a:endParaRPr lang="ru-RU" sz="6000" b="1" dirty="0" smtClean="0">
              <a:solidFill>
                <a:srgbClr val="7030A0"/>
              </a:solidFill>
              <a:latin typeface="Azbuka04" pitchFamily="2" charset="0"/>
            </a:endParaRPr>
          </a:p>
          <a:p>
            <a:pPr algn="ctr"/>
            <a:endParaRPr lang="ru-RU" sz="6000" b="1" dirty="0" smtClean="0">
              <a:solidFill>
                <a:srgbClr val="7030A0"/>
              </a:solidFill>
              <a:latin typeface="Azbuka04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71800" y="304800"/>
            <a:ext cx="58674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</a:t>
            </a:r>
          </a:p>
          <a:p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dirty="0" smtClean="0"/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говорите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«да»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когда необходимо твёрдое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«нет»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поощрения и наказания должны быть правильно сбалансированы;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произносите часто глаголы, тормозящие деятельность детей.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противном случае они утратят свой сигнальный смысл.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желания малыша намного превосходят его возможности, необходимо искать выход в ролевой игре. Можно научить играть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«во взрослых»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беря на себя роль мамы, папы, продавца, и т. д. Но самое главное – в любой ситуации проявляйте терпимость, не делайте скоропостижных выводов относительно методов воспитания, не подчеркивайте свою силу и превосходство над ребёнком и просто любите и будьте рядом.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0" descr="69260993_0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1550" y="3657600"/>
            <a:ext cx="139023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2" descr="karanda140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5810172"/>
            <a:ext cx="2819400" cy="82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188"/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551</Words>
  <PresentationFormat>Экран (4:3)</PresentationFormat>
  <Paragraphs>73</Paragraphs>
  <Slides>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Слава</cp:lastModifiedBy>
  <cp:revision>10</cp:revision>
  <dcterms:created xsi:type="dcterms:W3CDTF">2017-03-20T07:40:33Z</dcterms:created>
  <dcterms:modified xsi:type="dcterms:W3CDTF">2018-06-21T10:27:33Z</dcterms:modified>
</cp:coreProperties>
</file>